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8"/>
  </p:notesMasterIdLst>
  <p:sldIdLst>
    <p:sldId id="256" r:id="rId2"/>
    <p:sldId id="257" r:id="rId3"/>
    <p:sldId id="269" r:id="rId4"/>
    <p:sldId id="258" r:id="rId5"/>
    <p:sldId id="261" r:id="rId6"/>
    <p:sldId id="259" r:id="rId7"/>
    <p:sldId id="266" r:id="rId8"/>
    <p:sldId id="270" r:id="rId9"/>
    <p:sldId id="271" r:id="rId10"/>
    <p:sldId id="265" r:id="rId11"/>
    <p:sldId id="273" r:id="rId12"/>
    <p:sldId id="262" r:id="rId13"/>
    <p:sldId id="274" r:id="rId14"/>
    <p:sldId id="264" r:id="rId15"/>
    <p:sldId id="272" r:id="rId16"/>
    <p:sldId id="26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on Robb" initials="DR" lastIdx="8" clrIdx="0">
    <p:extLst>
      <p:ext uri="{19B8F6BF-5375-455C-9EA6-DF929625EA0E}">
        <p15:presenceInfo xmlns:p15="http://schemas.microsoft.com/office/powerpoint/2012/main" userId="S-1-5-21-1214440339-57989841-725345543-247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BB59"/>
    <a:srgbClr val="D9EACE"/>
    <a:srgbClr val="A7E8FF"/>
    <a:srgbClr val="BBDA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67095" autoAdjust="0"/>
  </p:normalViewPr>
  <p:slideViewPr>
    <p:cSldViewPr snapToGrid="0">
      <p:cViewPr varScale="1">
        <p:scale>
          <a:sx n="55" d="100"/>
          <a:sy n="55" d="100"/>
        </p:scale>
        <p:origin x="1790" y="43"/>
      </p:cViewPr>
      <p:guideLst/>
    </p:cSldViewPr>
  </p:slideViewPr>
  <p:notesTextViewPr>
    <p:cViewPr>
      <p:scale>
        <a:sx n="200" d="100"/>
        <a:sy n="2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C8F67-93BF-48C3-92F2-B361DF4CC141}" type="datetimeFigureOut">
              <a:rPr lang="en-GB" smtClean="0"/>
              <a:t>29/01/2026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962AB-78C2-4B7F-B8EE-63CA5F85142C}" type="slidenum">
              <a:rPr lang="en-GB" smtClean="0"/>
              <a:t>‹#›</a:t>
            </a:fld>
            <a:endParaRPr lang="en-GB"/>
          </a:p>
        </p:txBody>
      </p:sp>
    </p:spTree>
    <p:extLst>
      <p:ext uri="{BB962C8B-B14F-4D97-AF65-F5344CB8AC3E}">
        <p14:creationId xmlns:p14="http://schemas.microsoft.com/office/powerpoint/2010/main" val="678691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10"/>
          </p:nvPr>
        </p:nvSpPr>
        <p:spPr/>
        <p:txBody>
          <a:bodyPr/>
          <a:lstStyle/>
          <a:p>
            <a:fld id="{1BA962AB-78C2-4B7F-B8EE-63CA5F85142C}" type="slidenum">
              <a:rPr lang="en-GB" smtClean="0"/>
              <a:t>2</a:t>
            </a:fld>
            <a:endParaRPr lang="en-GB"/>
          </a:p>
        </p:txBody>
      </p:sp>
    </p:spTree>
    <p:extLst>
      <p:ext uri="{BB962C8B-B14F-4D97-AF65-F5344CB8AC3E}">
        <p14:creationId xmlns:p14="http://schemas.microsoft.com/office/powerpoint/2010/main" val="1772987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A962AB-78C2-4B7F-B8EE-63CA5F85142C}" type="slidenum">
              <a:rPr lang="en-GB" smtClean="0"/>
              <a:t>6</a:t>
            </a:fld>
            <a:endParaRPr lang="en-GB"/>
          </a:p>
        </p:txBody>
      </p:sp>
    </p:spTree>
    <p:extLst>
      <p:ext uri="{BB962C8B-B14F-4D97-AF65-F5344CB8AC3E}">
        <p14:creationId xmlns:p14="http://schemas.microsoft.com/office/powerpoint/2010/main" val="3282216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1BA962AB-78C2-4B7F-B8EE-63CA5F85142C}" type="slidenum">
              <a:rPr lang="en-GB" smtClean="0"/>
              <a:t>7</a:t>
            </a:fld>
            <a:endParaRPr lang="en-GB"/>
          </a:p>
        </p:txBody>
      </p:sp>
    </p:spTree>
    <p:extLst>
      <p:ext uri="{BB962C8B-B14F-4D97-AF65-F5344CB8AC3E}">
        <p14:creationId xmlns:p14="http://schemas.microsoft.com/office/powerpoint/2010/main" val="2558150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A962AB-78C2-4B7F-B8EE-63CA5F85142C}" type="slidenum">
              <a:rPr lang="en-GB" smtClean="0"/>
              <a:t>10</a:t>
            </a:fld>
            <a:endParaRPr lang="en-GB"/>
          </a:p>
        </p:txBody>
      </p:sp>
    </p:spTree>
    <p:extLst>
      <p:ext uri="{BB962C8B-B14F-4D97-AF65-F5344CB8AC3E}">
        <p14:creationId xmlns:p14="http://schemas.microsoft.com/office/powerpoint/2010/main" val="330539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BA962AB-78C2-4B7F-B8EE-63CA5F85142C}" type="slidenum">
              <a:rPr lang="en-GB" smtClean="0"/>
              <a:t>12</a:t>
            </a:fld>
            <a:endParaRPr lang="en-GB"/>
          </a:p>
        </p:txBody>
      </p:sp>
    </p:spTree>
    <p:extLst>
      <p:ext uri="{BB962C8B-B14F-4D97-AF65-F5344CB8AC3E}">
        <p14:creationId xmlns:p14="http://schemas.microsoft.com/office/powerpoint/2010/main" val="2963922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A962AB-78C2-4B7F-B8EE-63CA5F85142C}" type="slidenum">
              <a:rPr lang="en-GB" smtClean="0"/>
              <a:t>14</a:t>
            </a:fld>
            <a:endParaRPr lang="en-GB"/>
          </a:p>
        </p:txBody>
      </p:sp>
    </p:spTree>
    <p:extLst>
      <p:ext uri="{BB962C8B-B14F-4D97-AF65-F5344CB8AC3E}">
        <p14:creationId xmlns:p14="http://schemas.microsoft.com/office/powerpoint/2010/main" val="2869744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A962AB-78C2-4B7F-B8EE-63CA5F85142C}" type="slidenum">
              <a:rPr lang="en-GB" smtClean="0"/>
              <a:t>16</a:t>
            </a:fld>
            <a:endParaRPr lang="en-GB"/>
          </a:p>
        </p:txBody>
      </p:sp>
    </p:spTree>
    <p:extLst>
      <p:ext uri="{BB962C8B-B14F-4D97-AF65-F5344CB8AC3E}">
        <p14:creationId xmlns:p14="http://schemas.microsoft.com/office/powerpoint/2010/main" val="1697699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0104BC2-9E84-4DED-BA52-AB851412E38A}" type="datetimeFigureOut">
              <a:rPr lang="en-GB" smtClean="0"/>
              <a:t>29/01/2026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224254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104BC2-9E84-4DED-BA52-AB851412E38A}" type="datetimeFigureOut">
              <a:rPr lang="en-GB" smtClean="0"/>
              <a:t>29/01/2026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2389583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104BC2-9E84-4DED-BA52-AB851412E38A}" type="datetimeFigureOut">
              <a:rPr lang="en-GB" smtClean="0"/>
              <a:t>29/01/2026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561015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0104BC2-9E84-4DED-BA52-AB851412E38A}" type="datetimeFigureOut">
              <a:rPr lang="en-GB" smtClean="0"/>
              <a:t>29/01/2026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3721737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0104BC2-9E84-4DED-BA52-AB851412E38A}" type="datetimeFigureOut">
              <a:rPr lang="en-GB" smtClean="0"/>
              <a:t>29/01/2026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833221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0104BC2-9E84-4DED-BA52-AB851412E38A}" type="datetimeFigureOut">
              <a:rPr lang="en-GB" smtClean="0"/>
              <a:t>29/01/2026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1823495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04BC2-9E84-4DED-BA52-AB851412E38A}" type="datetimeFigureOut">
              <a:rPr lang="en-GB" smtClean="0"/>
              <a:t>29/01/2026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381368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104BC2-9E84-4DED-BA52-AB851412E38A}" type="datetimeFigureOut">
              <a:rPr lang="en-GB" smtClean="0"/>
              <a:t>29/01/2026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2200233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104BC2-9E84-4DED-BA52-AB851412E38A}" type="datetimeFigureOut">
              <a:rPr lang="en-GB" smtClean="0"/>
              <a:t>29/01/2026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274093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104BC2-9E84-4DED-BA52-AB851412E38A}" type="datetimeFigureOut">
              <a:rPr lang="en-GB" smtClean="0"/>
              <a:t>29/01/2026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4095858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104BC2-9E84-4DED-BA52-AB851412E38A}" type="datetimeFigureOut">
              <a:rPr lang="en-GB" smtClean="0"/>
              <a:t>29/01/2026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F779A9-BC9A-4BEF-B82A-7241BF4486D4}" type="slidenum">
              <a:rPr lang="en-GB" smtClean="0"/>
              <a:t>‹#›</a:t>
            </a:fld>
            <a:endParaRPr lang="en-GB"/>
          </a:p>
        </p:txBody>
      </p:sp>
    </p:spTree>
    <p:extLst>
      <p:ext uri="{BB962C8B-B14F-4D97-AF65-F5344CB8AC3E}">
        <p14:creationId xmlns:p14="http://schemas.microsoft.com/office/powerpoint/2010/main" val="1301238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92D050"/>
            </a:gs>
            <a:gs pos="0">
              <a:srgbClr val="00B0F0"/>
            </a:gs>
            <a:gs pos="100000">
              <a:srgbClr val="00B0F0"/>
            </a:gs>
            <a:gs pos="100000">
              <a:schemeClr val="accent1">
                <a:lumMod val="45000"/>
                <a:lumOff val="55000"/>
              </a:schemeClr>
            </a:gs>
            <a:gs pos="100000">
              <a:srgbClr val="BBDAA6"/>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04BC2-9E84-4DED-BA52-AB851412E38A}" type="datetimeFigureOut">
              <a:rPr lang="en-GB" smtClean="0"/>
              <a:t>29/01/2026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F779A9-BC9A-4BEF-B82A-7241BF4486D4}" type="slidenum">
              <a:rPr lang="en-GB" smtClean="0"/>
              <a:t>‹#›</a:t>
            </a:fld>
            <a:endParaRPr lang="en-GB"/>
          </a:p>
        </p:txBody>
      </p:sp>
    </p:spTree>
    <p:extLst>
      <p:ext uri="{BB962C8B-B14F-4D97-AF65-F5344CB8AC3E}">
        <p14:creationId xmlns:p14="http://schemas.microsoft.com/office/powerpoint/2010/main" val="1018276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upplierjourney.scot/additional-resources/climate-emergency/what-do-i-need-do-climat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655" y="459944"/>
            <a:ext cx="12077345" cy="1200329"/>
          </a:xfrm>
          <a:prstGeom prst="rect">
            <a:avLst/>
          </a:prstGeom>
        </p:spPr>
        <p:txBody>
          <a:bodyPr wrap="square">
            <a:spAutoFit/>
          </a:bodyPr>
          <a:lstStyle/>
          <a:p>
            <a:pPr algn="ctr"/>
            <a:r>
              <a:rPr lang="en-GB" sz="3600" b="1" dirty="0"/>
              <a:t>Stirling Council's Expectations from Suppliers</a:t>
            </a:r>
          </a:p>
          <a:p>
            <a:pPr algn="ctr"/>
            <a:r>
              <a:rPr lang="en-GB" sz="3600" b="1" dirty="0"/>
              <a:t>Sustainable Tenders</a:t>
            </a:r>
            <a:endParaRPr lang="en-GB" sz="6000" b="1" i="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4013" y="2444834"/>
            <a:ext cx="3243973" cy="3243973"/>
          </a:xfrm>
          <a:prstGeom prst="rect">
            <a:avLst/>
          </a:prstGeom>
          <a:ln>
            <a:noFill/>
          </a:ln>
          <a:effectLst>
            <a:softEdge rad="112500"/>
          </a:effectLst>
        </p:spPr>
      </p:pic>
    </p:spTree>
    <p:extLst>
      <p:ext uri="{BB962C8B-B14F-4D97-AF65-F5344CB8AC3E}">
        <p14:creationId xmlns:p14="http://schemas.microsoft.com/office/powerpoint/2010/main" val="53553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latin typeface="+mn-lt"/>
              </a:rPr>
              <a:t>Stirling Council Tenders</a:t>
            </a:r>
          </a:p>
        </p:txBody>
      </p:sp>
      <p:sp>
        <p:nvSpPr>
          <p:cNvPr id="3" name="Content Placeholder 2"/>
          <p:cNvSpPr>
            <a:spLocks noGrp="1"/>
          </p:cNvSpPr>
          <p:nvPr>
            <p:ph idx="1"/>
          </p:nvPr>
        </p:nvSpPr>
        <p:spPr>
          <a:xfrm>
            <a:off x="441960" y="1721803"/>
            <a:ext cx="11750040" cy="4850946"/>
          </a:xfrm>
        </p:spPr>
        <p:txBody>
          <a:bodyPr>
            <a:normAutofit fontScale="77500" lnSpcReduction="20000"/>
          </a:bodyPr>
          <a:lstStyle/>
          <a:p>
            <a:r>
              <a:rPr lang="en-GB" sz="4000" dirty="0"/>
              <a:t>At Stirling, any tenders &gt; £25,000 will be evaluated on a </a:t>
            </a:r>
            <a:r>
              <a:rPr lang="en-GB" sz="4000" dirty="0" err="1"/>
              <a:t>Price:Quality</a:t>
            </a:r>
            <a:r>
              <a:rPr lang="en-GB" sz="4000" dirty="0"/>
              <a:t> split.</a:t>
            </a:r>
          </a:p>
          <a:p>
            <a:pPr marL="0" indent="0">
              <a:buNone/>
            </a:pPr>
            <a:endParaRPr lang="en-GB" sz="4000" dirty="0"/>
          </a:p>
          <a:p>
            <a:r>
              <a:rPr lang="en-GB" sz="4000" dirty="0"/>
              <a:t>Quality criteria is a set of questions (Method Statements) suppliers must answer as part of their submission.</a:t>
            </a:r>
          </a:p>
          <a:p>
            <a:pPr marL="0" indent="0">
              <a:buNone/>
            </a:pPr>
            <a:endParaRPr lang="en-GB" sz="4000" dirty="0"/>
          </a:p>
          <a:p>
            <a:r>
              <a:rPr lang="en-GB" sz="4000" dirty="0"/>
              <a:t>Each Method Statement is assigned a weighting, all Method Statements will total 100%.</a:t>
            </a:r>
          </a:p>
          <a:p>
            <a:endParaRPr lang="en-GB" sz="4000" dirty="0"/>
          </a:p>
          <a:p>
            <a:r>
              <a:rPr lang="en-GB" sz="4000" dirty="0"/>
              <a:t>Although this is Stirling Council specific. If you are thinking about applying to national frameworks (i.e. Scotland Excel, ESPO) this is important as it will likely be evaluated in the same way.</a:t>
            </a:r>
          </a:p>
          <a:p>
            <a:endParaRPr lang="en-GB" dirty="0"/>
          </a:p>
          <a:p>
            <a:endParaRPr lang="en-GB" dirty="0"/>
          </a:p>
          <a:p>
            <a:pPr marL="0" indent="0">
              <a:buNone/>
            </a:pPr>
            <a:endParaRPr lang="en-GB" dirty="0"/>
          </a:p>
          <a:p>
            <a:pPr marL="0" indent="0">
              <a:buNone/>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84422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74364879"/>
              </p:ext>
            </p:extLst>
          </p:nvPr>
        </p:nvGraphicFramePr>
        <p:xfrm>
          <a:off x="1551245" y="724618"/>
          <a:ext cx="9490566" cy="6039906"/>
        </p:xfrm>
        <a:graphic>
          <a:graphicData uri="http://schemas.openxmlformats.org/drawingml/2006/table">
            <a:tbl>
              <a:tblPr firstRow="1" bandRow="1">
                <a:tableStyleId>{5C22544A-7EE6-4342-B048-85BDC9FD1C3A}</a:tableStyleId>
              </a:tblPr>
              <a:tblGrid>
                <a:gridCol w="4745283">
                  <a:extLst>
                    <a:ext uri="{9D8B030D-6E8A-4147-A177-3AD203B41FA5}">
                      <a16:colId xmlns:a16="http://schemas.microsoft.com/office/drawing/2014/main" val="2323577106"/>
                    </a:ext>
                  </a:extLst>
                </a:gridCol>
                <a:gridCol w="4745283">
                  <a:extLst>
                    <a:ext uri="{9D8B030D-6E8A-4147-A177-3AD203B41FA5}">
                      <a16:colId xmlns:a16="http://schemas.microsoft.com/office/drawing/2014/main" val="2389871390"/>
                    </a:ext>
                  </a:extLst>
                </a:gridCol>
              </a:tblGrid>
              <a:tr h="495916">
                <a:tc>
                  <a:txBody>
                    <a:bodyPr/>
                    <a:lstStyle/>
                    <a:p>
                      <a:pPr algn="ctr"/>
                      <a:r>
                        <a:rPr lang="en-GB" sz="2800" dirty="0">
                          <a:latin typeface="+mn-lt"/>
                        </a:rPr>
                        <a:t>Method Statement</a:t>
                      </a:r>
                    </a:p>
                  </a:txBody>
                  <a:tcPr>
                    <a:lnB w="38100" cmpd="sng">
                      <a:noFill/>
                    </a:lnB>
                  </a:tcPr>
                </a:tc>
                <a:tc>
                  <a:txBody>
                    <a:bodyPr/>
                    <a:lstStyle/>
                    <a:p>
                      <a:pPr algn="ctr"/>
                      <a:r>
                        <a:rPr lang="en-GB" sz="2800" dirty="0">
                          <a:latin typeface="+mn-lt"/>
                        </a:rPr>
                        <a:t>Weighting %</a:t>
                      </a:r>
                    </a:p>
                  </a:txBody>
                  <a:tcPr>
                    <a:lnB w="38100" cmpd="sng">
                      <a:noFill/>
                    </a:lnB>
                  </a:tcPr>
                </a:tc>
                <a:extLst>
                  <a:ext uri="{0D108BD9-81ED-4DB2-BD59-A6C34878D82A}">
                    <a16:rowId xmlns:a16="http://schemas.microsoft.com/office/drawing/2014/main" val="109723441"/>
                  </a:ext>
                </a:extLst>
              </a:tr>
              <a:tr h="533714">
                <a:tc>
                  <a:txBody>
                    <a:bodyPr/>
                    <a:lstStyle/>
                    <a:p>
                      <a:pPr algn="l">
                        <a:lnSpc>
                          <a:spcPct val="107000"/>
                        </a:lnSpc>
                        <a:spcAft>
                          <a:spcPts val="0"/>
                        </a:spcAft>
                      </a:pPr>
                      <a:r>
                        <a:rPr lang="en-GB" sz="2800" dirty="0">
                          <a:effectLst/>
                          <a:latin typeface="+mn-lt"/>
                        </a:rPr>
                        <a:t>MS1 Project Team</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3196510"/>
                  </a:ext>
                </a:extLst>
              </a:tr>
              <a:tr h="533714">
                <a:tc>
                  <a:txBody>
                    <a:bodyPr/>
                    <a:lstStyle/>
                    <a:p>
                      <a:pPr algn="l">
                        <a:lnSpc>
                          <a:spcPct val="107000"/>
                        </a:lnSpc>
                        <a:spcAft>
                          <a:spcPts val="0"/>
                        </a:spcAft>
                      </a:pPr>
                      <a:r>
                        <a:rPr lang="en-GB" sz="2800">
                          <a:effectLst/>
                          <a:latin typeface="+mn-lt"/>
                        </a:rPr>
                        <a:t>MS2 Risk Management</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53934049"/>
                  </a:ext>
                </a:extLst>
              </a:tr>
              <a:tr h="533714">
                <a:tc>
                  <a:txBody>
                    <a:bodyPr/>
                    <a:lstStyle/>
                    <a:p>
                      <a:pPr algn="l">
                        <a:lnSpc>
                          <a:spcPct val="107000"/>
                        </a:lnSpc>
                        <a:spcAft>
                          <a:spcPts val="0"/>
                        </a:spcAft>
                      </a:pPr>
                      <a:r>
                        <a:rPr lang="en-GB" sz="2800">
                          <a:effectLst/>
                          <a:latin typeface="+mn-lt"/>
                        </a:rPr>
                        <a:t>MS3 Contract Mobilisation &amp; Roll Out</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24998620"/>
                  </a:ext>
                </a:extLst>
              </a:tr>
              <a:tr h="533714">
                <a:tc>
                  <a:txBody>
                    <a:bodyPr/>
                    <a:lstStyle/>
                    <a:p>
                      <a:pPr algn="l">
                        <a:lnSpc>
                          <a:spcPct val="107000"/>
                        </a:lnSpc>
                        <a:spcAft>
                          <a:spcPts val="0"/>
                        </a:spcAft>
                      </a:pPr>
                      <a:r>
                        <a:rPr lang="en-GB" sz="2800" dirty="0">
                          <a:effectLst/>
                          <a:latin typeface="+mn-lt"/>
                        </a:rPr>
                        <a:t>MS4 Contract Management</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4630212"/>
                  </a:ext>
                </a:extLst>
              </a:tr>
              <a:tr h="533714">
                <a:tc>
                  <a:txBody>
                    <a:bodyPr/>
                    <a:lstStyle/>
                    <a:p>
                      <a:pPr algn="l">
                        <a:lnSpc>
                          <a:spcPct val="107000"/>
                        </a:lnSpc>
                        <a:spcAft>
                          <a:spcPts val="0"/>
                        </a:spcAft>
                      </a:pPr>
                      <a:r>
                        <a:rPr lang="en-GB" sz="2800">
                          <a:effectLst/>
                          <a:latin typeface="+mn-lt"/>
                        </a:rPr>
                        <a:t>MS5 Health &amp; Safety </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85750507"/>
                  </a:ext>
                </a:extLst>
              </a:tr>
              <a:tr h="533714">
                <a:tc>
                  <a:txBody>
                    <a:bodyPr/>
                    <a:lstStyle/>
                    <a:p>
                      <a:pPr algn="l">
                        <a:lnSpc>
                          <a:spcPct val="107000"/>
                        </a:lnSpc>
                        <a:spcAft>
                          <a:spcPts val="0"/>
                        </a:spcAft>
                      </a:pPr>
                      <a:r>
                        <a:rPr lang="en-GB" sz="2800">
                          <a:effectLst/>
                          <a:latin typeface="+mn-lt"/>
                        </a:rPr>
                        <a:t>MS6 Added Value</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11136433"/>
                  </a:ext>
                </a:extLst>
              </a:tr>
              <a:tr h="533714">
                <a:tc>
                  <a:txBody>
                    <a:bodyPr/>
                    <a:lstStyle/>
                    <a:p>
                      <a:pPr algn="l">
                        <a:lnSpc>
                          <a:spcPct val="107000"/>
                        </a:lnSpc>
                        <a:spcAft>
                          <a:spcPts val="0"/>
                        </a:spcAft>
                      </a:pPr>
                      <a:r>
                        <a:rPr lang="en-GB" sz="2800">
                          <a:effectLst/>
                          <a:latin typeface="+mn-lt"/>
                        </a:rPr>
                        <a:t>MS7 Community Benefits</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43729901"/>
                  </a:ext>
                </a:extLst>
              </a:tr>
              <a:tr h="854545">
                <a:tc>
                  <a:txBody>
                    <a:bodyPr/>
                    <a:lstStyle/>
                    <a:p>
                      <a:pPr algn="l">
                        <a:lnSpc>
                          <a:spcPct val="107000"/>
                        </a:lnSpc>
                        <a:spcAft>
                          <a:spcPts val="0"/>
                        </a:spcAft>
                      </a:pPr>
                      <a:r>
                        <a:rPr lang="en-GB" sz="2800" dirty="0">
                          <a:effectLst/>
                          <a:latin typeface="+mn-lt"/>
                        </a:rPr>
                        <a:t>MS8 Sustainable</a:t>
                      </a:r>
                      <a:r>
                        <a:rPr lang="en-GB" sz="2800" baseline="0" dirty="0">
                          <a:effectLst/>
                          <a:latin typeface="+mn-lt"/>
                        </a:rPr>
                        <a:t> Outcomes (Climate Change)</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dirty="0">
                          <a:latin typeface="+mn-lt"/>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29322322"/>
                  </a:ext>
                </a:extLst>
              </a:tr>
              <a:tr h="533714">
                <a:tc>
                  <a:txBody>
                    <a:bodyPr/>
                    <a:lstStyle/>
                    <a:p>
                      <a:pPr algn="l">
                        <a:lnSpc>
                          <a:spcPct val="107000"/>
                        </a:lnSpc>
                        <a:spcAft>
                          <a:spcPts val="0"/>
                        </a:spcAft>
                      </a:pPr>
                      <a:r>
                        <a:rPr lang="en-GB" sz="2800" b="1" dirty="0">
                          <a:effectLst/>
                          <a:latin typeface="+mn-lt"/>
                        </a:rPr>
                        <a:t>Total</a:t>
                      </a:r>
                      <a:endParaRPr lang="en-GB" sz="2800" b="1" dirty="0">
                        <a:effectLst/>
                        <a:latin typeface="+mn-lt"/>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800" b="1" dirty="0">
                          <a:latin typeface="+mn-lt"/>
                        </a:rPr>
                        <a:t>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17868388"/>
                  </a:ext>
                </a:extLst>
              </a:tr>
            </a:tbl>
          </a:graphicData>
        </a:graphic>
      </p:graphicFrame>
      <p:sp>
        <p:nvSpPr>
          <p:cNvPr id="2" name="TextBox 1">
            <a:extLst>
              <a:ext uri="{FF2B5EF4-FFF2-40B4-BE49-F238E27FC236}">
                <a16:creationId xmlns:a16="http://schemas.microsoft.com/office/drawing/2014/main" id="{474A0136-F6E0-3EF6-7199-8B847609EDB7}"/>
              </a:ext>
            </a:extLst>
          </p:cNvPr>
          <p:cNvSpPr txBox="1"/>
          <p:nvPr/>
        </p:nvSpPr>
        <p:spPr>
          <a:xfrm>
            <a:off x="1977533" y="201398"/>
            <a:ext cx="8637989" cy="523220"/>
          </a:xfrm>
          <a:prstGeom prst="rect">
            <a:avLst/>
          </a:prstGeom>
          <a:noFill/>
        </p:spPr>
        <p:txBody>
          <a:bodyPr wrap="square" rtlCol="0">
            <a:spAutoFit/>
          </a:bodyPr>
          <a:lstStyle/>
          <a:p>
            <a:r>
              <a:rPr lang="en-US" sz="2800" b="1" dirty="0"/>
              <a:t>Example of Method Statement Headings and Weightings</a:t>
            </a:r>
            <a:endParaRPr lang="en-GB" sz="2800" b="1" dirty="0"/>
          </a:p>
        </p:txBody>
      </p:sp>
    </p:spTree>
    <p:extLst>
      <p:ext uri="{BB962C8B-B14F-4D97-AF65-F5344CB8AC3E}">
        <p14:creationId xmlns:p14="http://schemas.microsoft.com/office/powerpoint/2010/main" val="1293041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latin typeface="+mn-lt"/>
              </a:rPr>
              <a:t>Sustainable Outcomes and Community Benefits Method Statements</a:t>
            </a:r>
          </a:p>
        </p:txBody>
      </p:sp>
      <p:sp>
        <p:nvSpPr>
          <p:cNvPr id="3" name="Content Placeholder 2"/>
          <p:cNvSpPr>
            <a:spLocks noGrp="1"/>
          </p:cNvSpPr>
          <p:nvPr>
            <p:ph idx="1"/>
          </p:nvPr>
        </p:nvSpPr>
        <p:spPr>
          <a:xfrm>
            <a:off x="838200" y="1825625"/>
            <a:ext cx="10655808" cy="4291711"/>
          </a:xfrm>
        </p:spPr>
        <p:txBody>
          <a:bodyPr>
            <a:normAutofit lnSpcReduction="10000"/>
          </a:bodyPr>
          <a:lstStyle/>
          <a:p>
            <a:pPr marL="0" indent="0">
              <a:buNone/>
            </a:pPr>
            <a:endParaRPr lang="en-GB" dirty="0"/>
          </a:p>
          <a:p>
            <a:pPr marL="0" indent="0" algn="ctr">
              <a:buNone/>
            </a:pPr>
            <a:endParaRPr lang="en-GB" dirty="0"/>
          </a:p>
          <a:p>
            <a:pPr marL="0" indent="0" algn="ctr">
              <a:buNone/>
            </a:pPr>
            <a:r>
              <a:rPr lang="en-GB" dirty="0"/>
              <a:t>Typically, both Stirling Council’s Sustainable Outcomes and Community Benefits Method Statements are weighted </a:t>
            </a:r>
            <a:r>
              <a:rPr lang="en-GB" b="1" dirty="0"/>
              <a:t>minimum</a:t>
            </a:r>
            <a:r>
              <a:rPr lang="en-GB" dirty="0"/>
              <a:t> 5%.</a:t>
            </a:r>
          </a:p>
          <a:p>
            <a:pPr algn="ctr"/>
            <a:endParaRPr lang="en-GB" dirty="0"/>
          </a:p>
          <a:p>
            <a:pPr marL="0" indent="0" algn="ctr">
              <a:buNone/>
            </a:pPr>
            <a:endParaRPr lang="en-GB" dirty="0"/>
          </a:p>
          <a:p>
            <a:pPr marL="0" indent="0" algn="ctr">
              <a:buNone/>
            </a:pPr>
            <a:r>
              <a:rPr lang="en-GB" dirty="0"/>
              <a:t>This may not seem like a high %</a:t>
            </a:r>
          </a:p>
          <a:p>
            <a:pPr marL="0" indent="0" algn="ctr">
              <a:buNone/>
            </a:pPr>
            <a:r>
              <a:rPr lang="en-GB" dirty="0"/>
              <a:t>but you would be amazed how often this % determines the contractual winner.</a:t>
            </a:r>
          </a:p>
          <a:p>
            <a:endParaRPr lang="en-GB" dirty="0"/>
          </a:p>
        </p:txBody>
      </p:sp>
    </p:spTree>
    <p:extLst>
      <p:ext uri="{BB962C8B-B14F-4D97-AF65-F5344CB8AC3E}">
        <p14:creationId xmlns:p14="http://schemas.microsoft.com/office/powerpoint/2010/main" val="2007620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23399198"/>
              </p:ext>
            </p:extLst>
          </p:nvPr>
        </p:nvGraphicFramePr>
        <p:xfrm>
          <a:off x="563768" y="1447893"/>
          <a:ext cx="10903228" cy="4408799"/>
        </p:xfrm>
        <a:graphic>
          <a:graphicData uri="http://schemas.openxmlformats.org/drawingml/2006/table">
            <a:tbl>
              <a:tblPr firstRow="1" bandRow="1">
                <a:tableStyleId>{5940675A-B579-460E-94D1-54222C63F5DA}</a:tableStyleId>
              </a:tblPr>
              <a:tblGrid>
                <a:gridCol w="5451614">
                  <a:extLst>
                    <a:ext uri="{9D8B030D-6E8A-4147-A177-3AD203B41FA5}">
                      <a16:colId xmlns:a16="http://schemas.microsoft.com/office/drawing/2014/main" val="1816373758"/>
                    </a:ext>
                  </a:extLst>
                </a:gridCol>
                <a:gridCol w="5451614">
                  <a:extLst>
                    <a:ext uri="{9D8B030D-6E8A-4147-A177-3AD203B41FA5}">
                      <a16:colId xmlns:a16="http://schemas.microsoft.com/office/drawing/2014/main" val="3556607579"/>
                    </a:ext>
                  </a:extLst>
                </a:gridCol>
              </a:tblGrid>
              <a:tr h="511311">
                <a:tc>
                  <a:txBody>
                    <a:bodyPr/>
                    <a:lstStyle/>
                    <a:p>
                      <a:pPr algn="ctr"/>
                      <a:r>
                        <a:rPr lang="en-GB" sz="2400" dirty="0"/>
                        <a:t>Environmental Method Statements</a:t>
                      </a:r>
                    </a:p>
                  </a:txBody>
                  <a:tcPr>
                    <a:solidFill>
                      <a:srgbClr val="81BB59"/>
                    </a:solidFill>
                  </a:tcPr>
                </a:tc>
                <a:tc>
                  <a:txBody>
                    <a:bodyPr/>
                    <a:lstStyle/>
                    <a:p>
                      <a:pPr algn="ctr"/>
                      <a:r>
                        <a:rPr lang="en-GB" sz="2400" dirty="0"/>
                        <a:t>Socio-Economic Method Statements</a:t>
                      </a:r>
                    </a:p>
                  </a:txBody>
                  <a:tcPr>
                    <a:solidFill>
                      <a:srgbClr val="00B0F0"/>
                    </a:solidFill>
                  </a:tcPr>
                </a:tc>
                <a:extLst>
                  <a:ext uri="{0D108BD9-81ED-4DB2-BD59-A6C34878D82A}">
                    <a16:rowId xmlns:a16="http://schemas.microsoft.com/office/drawing/2014/main" val="4067421715"/>
                  </a:ext>
                </a:extLst>
              </a:tr>
              <a:tr h="1100177">
                <a:tc>
                  <a:txBody>
                    <a:bodyPr/>
                    <a:lstStyle/>
                    <a:p>
                      <a:pPr algn="ctr"/>
                      <a:r>
                        <a:rPr lang="en-GB" sz="2400" dirty="0"/>
                        <a:t>Climate Change</a:t>
                      </a:r>
                    </a:p>
                  </a:txBody>
                  <a:tcPr>
                    <a:solidFill>
                      <a:srgbClr val="BBDA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t>Community Benefits</a:t>
                      </a:r>
                      <a:r>
                        <a:rPr lang="en-GB" sz="2400" baseline="0" dirty="0"/>
                        <a:t> </a:t>
                      </a:r>
                      <a:endParaRPr lang="en-GB" sz="2400" dirty="0"/>
                    </a:p>
                    <a:p>
                      <a:pPr algn="ctr"/>
                      <a:endParaRPr lang="en-GB" sz="2400" dirty="0"/>
                    </a:p>
                  </a:txBody>
                  <a:tcPr>
                    <a:solidFill>
                      <a:srgbClr val="A7E8FF"/>
                    </a:solidFill>
                  </a:tcPr>
                </a:tc>
                <a:extLst>
                  <a:ext uri="{0D108BD9-81ED-4DB2-BD59-A6C34878D82A}">
                    <a16:rowId xmlns:a16="http://schemas.microsoft.com/office/drawing/2014/main" val="1845323707"/>
                  </a:ext>
                </a:extLst>
              </a:tr>
              <a:tr h="0">
                <a:tc>
                  <a:txBody>
                    <a:bodyPr/>
                    <a:lstStyle/>
                    <a:p>
                      <a:pPr algn="ctr"/>
                      <a:r>
                        <a:rPr lang="en-GB" sz="2400" dirty="0"/>
                        <a:t>Environmental Impacts</a:t>
                      </a:r>
                    </a:p>
                    <a:p>
                      <a:pPr algn="ctr"/>
                      <a:endParaRPr lang="en-GB" sz="2400" baseline="0" dirty="0"/>
                    </a:p>
                    <a:p>
                      <a:pPr algn="ctr"/>
                      <a:r>
                        <a:rPr lang="en-GB" sz="2400" baseline="0" dirty="0"/>
                        <a:t>i.e. Water or Air Quality, Biodiversity and Animal Welfare, Land use, Hazardous Materials, Conservation Areas and Food Systems</a:t>
                      </a:r>
                      <a:endParaRPr lang="en-GB" sz="2400" dirty="0"/>
                    </a:p>
                  </a:txBody>
                  <a:tcPr>
                    <a:solidFill>
                      <a:srgbClr val="BBDAA6"/>
                    </a:solidFill>
                  </a:tcPr>
                </a:tc>
                <a:tc>
                  <a:txBody>
                    <a:bodyPr/>
                    <a:lstStyle/>
                    <a:p>
                      <a:pPr algn="ctr"/>
                      <a:r>
                        <a:rPr lang="en-GB" sz="2400" dirty="0"/>
                        <a:t>Fair</a:t>
                      </a:r>
                      <a:r>
                        <a:rPr lang="en-GB" sz="2400" baseline="0" dirty="0"/>
                        <a:t> Work Practices</a:t>
                      </a:r>
                      <a:r>
                        <a:rPr lang="en-GB" sz="2400" kern="1200" baseline="0" dirty="0">
                          <a:effectLst/>
                        </a:rPr>
                        <a:t> </a:t>
                      </a:r>
                      <a:r>
                        <a:rPr lang="en-GB" sz="2400" kern="1200" dirty="0">
                          <a:effectLst/>
                        </a:rPr>
                        <a:t>(including Employment Skills and Training)</a:t>
                      </a:r>
                      <a:endParaRPr lang="en-GB" sz="2400" b="0" i="0" dirty="0"/>
                    </a:p>
                  </a:txBody>
                  <a:tcPr>
                    <a:solidFill>
                      <a:srgbClr val="A7E8FF"/>
                    </a:solidFill>
                  </a:tcPr>
                </a:tc>
                <a:extLst>
                  <a:ext uri="{0D108BD9-81ED-4DB2-BD59-A6C34878D82A}">
                    <a16:rowId xmlns:a16="http://schemas.microsoft.com/office/drawing/2014/main" val="1040381246"/>
                  </a:ext>
                </a:extLst>
              </a:tr>
              <a:tr h="511311">
                <a:tc>
                  <a:txBody>
                    <a:bodyPr/>
                    <a:lstStyle/>
                    <a:p>
                      <a:pPr algn="ctr"/>
                      <a:r>
                        <a:rPr lang="en-GB" sz="2400" dirty="0"/>
                        <a:t>Waste </a:t>
                      </a:r>
                    </a:p>
                  </a:txBody>
                  <a:tcPr>
                    <a:solidFill>
                      <a:srgbClr val="BBDAA6"/>
                    </a:solidFill>
                  </a:tcPr>
                </a:tc>
                <a:tc>
                  <a:txBody>
                    <a:bodyPr/>
                    <a:lstStyle/>
                    <a:p>
                      <a:pPr algn="ctr"/>
                      <a:endParaRPr lang="en-GB" sz="2400" dirty="0"/>
                    </a:p>
                  </a:txBody>
                  <a:tcPr>
                    <a:solidFill>
                      <a:srgbClr val="A7E8FF"/>
                    </a:solidFill>
                  </a:tcPr>
                </a:tc>
                <a:extLst>
                  <a:ext uri="{0D108BD9-81ED-4DB2-BD59-A6C34878D82A}">
                    <a16:rowId xmlns:a16="http://schemas.microsoft.com/office/drawing/2014/main" val="1726274457"/>
                  </a:ext>
                </a:extLst>
              </a:tr>
            </a:tbl>
          </a:graphicData>
        </a:graphic>
      </p:graphicFrame>
      <p:sp>
        <p:nvSpPr>
          <p:cNvPr id="5" name="TextBox 4"/>
          <p:cNvSpPr txBox="1"/>
          <p:nvPr/>
        </p:nvSpPr>
        <p:spPr>
          <a:xfrm>
            <a:off x="952286" y="485978"/>
            <a:ext cx="10514710" cy="584775"/>
          </a:xfrm>
          <a:prstGeom prst="rect">
            <a:avLst/>
          </a:prstGeom>
          <a:noFill/>
        </p:spPr>
        <p:txBody>
          <a:bodyPr wrap="square" rtlCol="0">
            <a:spAutoFit/>
          </a:bodyPr>
          <a:lstStyle/>
          <a:p>
            <a:r>
              <a:rPr lang="en-GB" sz="3200" b="1" dirty="0"/>
              <a:t>Stirling Council’s Sustainable Outcomes Method Statements </a:t>
            </a:r>
          </a:p>
        </p:txBody>
      </p:sp>
      <p:sp>
        <p:nvSpPr>
          <p:cNvPr id="2" name="TextBox 1">
            <a:extLst>
              <a:ext uri="{FF2B5EF4-FFF2-40B4-BE49-F238E27FC236}">
                <a16:creationId xmlns:a16="http://schemas.microsoft.com/office/drawing/2014/main" id="{B1BF85F1-D931-9DA6-2AD2-BD753109CA5D}"/>
              </a:ext>
            </a:extLst>
          </p:cNvPr>
          <p:cNvSpPr txBox="1"/>
          <p:nvPr/>
        </p:nvSpPr>
        <p:spPr>
          <a:xfrm>
            <a:off x="3160231" y="6183349"/>
            <a:ext cx="5871538" cy="377346"/>
          </a:xfrm>
          <a:prstGeom prst="rect">
            <a:avLst/>
          </a:prstGeom>
          <a:noFill/>
        </p:spPr>
        <p:txBody>
          <a:bodyPr wrap="square" rtlCol="0">
            <a:spAutoFit/>
          </a:bodyPr>
          <a:lstStyle/>
          <a:p>
            <a:r>
              <a:rPr lang="en-US" dirty="0"/>
              <a:t>The next slide shows the Climate Change Method Statement </a:t>
            </a:r>
            <a:endParaRPr lang="en-GB" dirty="0"/>
          </a:p>
        </p:txBody>
      </p:sp>
    </p:spTree>
    <p:extLst>
      <p:ext uri="{BB962C8B-B14F-4D97-AF65-F5344CB8AC3E}">
        <p14:creationId xmlns:p14="http://schemas.microsoft.com/office/powerpoint/2010/main" val="205897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8160" y="1026907"/>
            <a:ext cx="11155680" cy="5663089"/>
          </a:xfrm>
          <a:prstGeom prst="rect">
            <a:avLst/>
          </a:prstGeom>
          <a:solidFill>
            <a:srgbClr val="BBDAA6"/>
          </a:solidFill>
        </p:spPr>
        <p:txBody>
          <a:bodyPr wrap="square" rtlCol="0">
            <a:spAutoFit/>
          </a:bodyPr>
          <a:lstStyle/>
          <a:p>
            <a:r>
              <a:rPr lang="en-GB" sz="2000" b="1" dirty="0"/>
              <a:t>Method Statement: Climate Change                                                                                                   Weighting: 5%</a:t>
            </a:r>
          </a:p>
          <a:p>
            <a:endParaRPr lang="en-GB" i="1" dirty="0"/>
          </a:p>
          <a:p>
            <a:r>
              <a:rPr lang="en-GB" i="1" dirty="0"/>
              <a:t>Please details how your organisation will respond to the Climate Emergency. </a:t>
            </a:r>
          </a:p>
          <a:p>
            <a:endParaRPr lang="en-GB" i="1" dirty="0"/>
          </a:p>
          <a:p>
            <a:r>
              <a:rPr lang="en-GB" i="1" dirty="0"/>
              <a:t>Your response should include (but not be limited to) the following:</a:t>
            </a:r>
          </a:p>
          <a:p>
            <a:endParaRPr lang="en-GB" dirty="0"/>
          </a:p>
          <a:p>
            <a:pPr marL="285750" lvl="0" indent="-285750">
              <a:buFont typeface="Arial" panose="020B0604020202020204" pitchFamily="34" charset="0"/>
              <a:buChar char="•"/>
            </a:pPr>
            <a:r>
              <a:rPr lang="en-GB" b="1" dirty="0"/>
              <a:t>How</a:t>
            </a:r>
            <a:r>
              <a:rPr lang="en-GB" dirty="0"/>
              <a:t> your organisation will commit to reducing greenhouse gas emissions in accordance with </a:t>
            </a:r>
            <a:r>
              <a:rPr lang="en-GB" b="1" dirty="0"/>
              <a:t>national targets</a:t>
            </a:r>
            <a:r>
              <a:rPr lang="en-GB" dirty="0"/>
              <a:t>.  For example, direct emissions from heating, electricity use and transport, and indirect emissions from the extraction of raw materials, processing, manufacturing, delivery and distribution of goods and services;</a:t>
            </a:r>
          </a:p>
          <a:p>
            <a:pPr marL="285750" indent="-285750">
              <a:buFont typeface="Arial" panose="020B0604020202020204" pitchFamily="34" charset="0"/>
              <a:buChar char="•"/>
            </a:pPr>
            <a:endParaRPr lang="en-GB" dirty="0">
              <a:effectLst/>
            </a:endParaRPr>
          </a:p>
          <a:p>
            <a:pPr marL="285750" lvl="0" indent="-285750">
              <a:buFont typeface="Arial" panose="020B0604020202020204" pitchFamily="34" charset="0"/>
              <a:buChar char="•"/>
            </a:pPr>
            <a:r>
              <a:rPr lang="en-GB" b="1" dirty="0"/>
              <a:t>How</a:t>
            </a:r>
            <a:r>
              <a:rPr lang="en-GB" dirty="0"/>
              <a:t> your organisation will minimise the impacts of climate change on the supply of equipment, materials or services </a:t>
            </a:r>
            <a:r>
              <a:rPr lang="en-GB" b="1" dirty="0"/>
              <a:t>you will be providing </a:t>
            </a:r>
            <a:r>
              <a:rPr lang="en-GB" dirty="0"/>
              <a:t>and on any assets you will be installing.  For example, building in resilience to extreme weather events, such as torrential rain, drought or disrupted supply chains;</a:t>
            </a:r>
          </a:p>
          <a:p>
            <a:pPr marL="28575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b="1" dirty="0"/>
              <a:t>How</a:t>
            </a:r>
            <a:r>
              <a:rPr lang="en-GB" dirty="0"/>
              <a:t> your organisation aims to offset any Carbon Dioxide (CO</a:t>
            </a:r>
            <a:r>
              <a:rPr lang="en-GB" baseline="-25000" dirty="0"/>
              <a:t>2</a:t>
            </a:r>
            <a:r>
              <a:rPr lang="en-GB" dirty="0"/>
              <a:t>) production or equivalent greenhouse gas emissions (CO</a:t>
            </a:r>
            <a:r>
              <a:rPr lang="en-GB" baseline="-25000" dirty="0"/>
              <a:t>2e)</a:t>
            </a:r>
            <a:r>
              <a:rPr lang="en-GB" dirty="0"/>
              <a:t> generated </a:t>
            </a:r>
            <a:r>
              <a:rPr lang="en-GB" b="1" dirty="0"/>
              <a:t>throughout the life of this contract </a:t>
            </a:r>
            <a:r>
              <a:rPr lang="en-GB" dirty="0"/>
              <a:t>and any opportunities to minimise its carbon footprint;</a:t>
            </a:r>
          </a:p>
          <a:p>
            <a:endParaRPr lang="en-GB" dirty="0">
              <a:effectLst/>
            </a:endParaRPr>
          </a:p>
          <a:p>
            <a:pPr marL="285750" lvl="0" indent="-285750">
              <a:buFont typeface="Arial" panose="020B0604020202020204" pitchFamily="34" charset="0"/>
              <a:buChar char="•"/>
            </a:pPr>
            <a:r>
              <a:rPr lang="en-GB" b="1" dirty="0"/>
              <a:t>How</a:t>
            </a:r>
            <a:r>
              <a:rPr lang="en-GB" dirty="0"/>
              <a:t> your organisation will provide data relating to Carbon Dioxide (CO</a:t>
            </a:r>
            <a:r>
              <a:rPr lang="en-GB" baseline="-25000" dirty="0"/>
              <a:t>2</a:t>
            </a:r>
            <a:r>
              <a:rPr lang="en-GB" dirty="0"/>
              <a:t>) emissions and equivalent greenhouse gas emissions (CO</a:t>
            </a:r>
            <a:r>
              <a:rPr lang="en-GB" baseline="-25000" dirty="0"/>
              <a:t>2e</a:t>
            </a:r>
            <a:r>
              <a:rPr lang="en-GB" dirty="0"/>
              <a:t>) </a:t>
            </a:r>
            <a:r>
              <a:rPr lang="en-GB" b="1" dirty="0"/>
              <a:t>in delivery of this contract </a:t>
            </a:r>
            <a:r>
              <a:rPr lang="en-GB" dirty="0"/>
              <a:t>and what is covered.</a:t>
            </a:r>
          </a:p>
          <a:p>
            <a:endParaRPr lang="en-GB" dirty="0"/>
          </a:p>
        </p:txBody>
      </p:sp>
      <p:sp>
        <p:nvSpPr>
          <p:cNvPr id="2" name="TextBox 1">
            <a:extLst>
              <a:ext uri="{FF2B5EF4-FFF2-40B4-BE49-F238E27FC236}">
                <a16:creationId xmlns:a16="http://schemas.microsoft.com/office/drawing/2014/main" id="{B3F5CC17-C7AB-9B90-AB44-33FC99A8F445}"/>
              </a:ext>
            </a:extLst>
          </p:cNvPr>
          <p:cNvSpPr txBox="1"/>
          <p:nvPr/>
        </p:nvSpPr>
        <p:spPr>
          <a:xfrm>
            <a:off x="3350722" y="168004"/>
            <a:ext cx="5490556" cy="661598"/>
          </a:xfrm>
          <a:prstGeom prst="rect">
            <a:avLst/>
          </a:prstGeom>
          <a:noFill/>
        </p:spPr>
        <p:txBody>
          <a:bodyPr wrap="square" rtlCol="0">
            <a:spAutoFit/>
          </a:bodyPr>
          <a:lstStyle/>
          <a:p>
            <a:r>
              <a:rPr lang="en-US" sz="3600" dirty="0"/>
              <a:t>Example Method Statement</a:t>
            </a:r>
            <a:endParaRPr lang="en-GB" sz="3600" dirty="0"/>
          </a:p>
        </p:txBody>
      </p:sp>
    </p:spTree>
    <p:extLst>
      <p:ext uri="{BB962C8B-B14F-4D97-AF65-F5344CB8AC3E}">
        <p14:creationId xmlns:p14="http://schemas.microsoft.com/office/powerpoint/2010/main" val="2756756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676" y="161925"/>
            <a:ext cx="7309623" cy="2781301"/>
          </a:xfrm>
          <a:noFill/>
        </p:spPr>
        <p:txBody>
          <a:bodyPr anchor="t">
            <a:normAutofit fontScale="90000"/>
          </a:bodyPr>
          <a:lstStyle/>
          <a:p>
            <a:pPr algn="ctr"/>
            <a:r>
              <a:rPr lang="en-GB" b="1" dirty="0">
                <a:latin typeface="+mn-lt"/>
              </a:rPr>
              <a:t>Example of Sustainable Outcomes!</a:t>
            </a:r>
            <a:br>
              <a:rPr lang="en-GB" b="1" dirty="0">
                <a:latin typeface="+mn-lt"/>
              </a:rPr>
            </a:br>
            <a:br>
              <a:rPr lang="en-GB" b="1" dirty="0">
                <a:latin typeface="+mn-lt"/>
              </a:rPr>
            </a:br>
            <a:r>
              <a:rPr lang="en-GB" b="1" dirty="0">
                <a:latin typeface="+mn-lt"/>
              </a:rPr>
              <a:t>Bus Shelters Contract</a:t>
            </a:r>
            <a:br>
              <a:rPr lang="en-GB" dirty="0"/>
            </a:br>
            <a:endParaRPr lang="en-GB" dirty="0"/>
          </a:p>
        </p:txBody>
      </p:sp>
      <p:pic>
        <p:nvPicPr>
          <p:cNvPr id="7" name="Picture 6">
            <a:extLst>
              <a:ext uri="{FF2B5EF4-FFF2-40B4-BE49-F238E27FC236}">
                <a16:creationId xmlns:a16="http://schemas.microsoft.com/office/drawing/2014/main" id="{3FAE99DE-15C1-DA9E-0431-BCC728043736}"/>
              </a:ext>
            </a:extLst>
          </p:cNvPr>
          <p:cNvPicPr>
            <a:picLocks noChangeAspect="1"/>
          </p:cNvPicPr>
          <p:nvPr/>
        </p:nvPicPr>
        <p:blipFill>
          <a:blip r:embed="rId3"/>
          <a:srcRect l="6234" r="5706"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5" name="Content Placeholder 4">
            <a:extLst>
              <a:ext uri="{FF2B5EF4-FFF2-40B4-BE49-F238E27FC236}">
                <a16:creationId xmlns:a16="http://schemas.microsoft.com/office/drawing/2014/main" id="{88337576-22A3-0138-A489-3B65AD529510}"/>
              </a:ext>
            </a:extLst>
          </p:cNvPr>
          <p:cNvSpPr>
            <a:spLocks noGrp="1"/>
          </p:cNvSpPr>
          <p:nvPr>
            <p:ph idx="1"/>
          </p:nvPr>
        </p:nvSpPr>
        <p:spPr>
          <a:xfrm>
            <a:off x="6797004" y="480059"/>
            <a:ext cx="5029236" cy="5897881"/>
          </a:xfrm>
        </p:spPr>
        <p:txBody>
          <a:bodyPr anchor="t">
            <a:normAutofit fontScale="92500" lnSpcReduction="20000"/>
          </a:bodyPr>
          <a:lstStyle/>
          <a:p>
            <a:pPr lvl="1"/>
            <a:endParaRPr lang="en-GB" sz="1400" dirty="0"/>
          </a:p>
          <a:p>
            <a:pPr lvl="1"/>
            <a:endParaRPr lang="en-GB" sz="1800" dirty="0"/>
          </a:p>
          <a:p>
            <a:pPr lvl="1"/>
            <a:endParaRPr lang="en-GB" sz="1800" dirty="0"/>
          </a:p>
          <a:p>
            <a:pPr marL="457200" lvl="1" indent="0">
              <a:buNone/>
            </a:pPr>
            <a:r>
              <a:rPr lang="en-GB" sz="1800" dirty="0"/>
              <a:t>Within the winning supplier’s sustainable outcomes method statement they agreed to provide the following sustainable outcomes:</a:t>
            </a:r>
          </a:p>
          <a:p>
            <a:pPr marL="457200" lvl="1" indent="0">
              <a:buNone/>
            </a:pPr>
            <a:endParaRPr lang="en-GB" sz="1800" dirty="0"/>
          </a:p>
          <a:p>
            <a:pPr marL="457200" lvl="1" indent="0">
              <a:buNone/>
            </a:pPr>
            <a:r>
              <a:rPr lang="en-GB" sz="1800" dirty="0"/>
              <a:t>Green Roofs or ‘Bee Bus Stops’!</a:t>
            </a:r>
          </a:p>
          <a:p>
            <a:pPr marL="457200" lvl="1" indent="0">
              <a:buNone/>
            </a:pPr>
            <a:r>
              <a:rPr lang="en-GB" sz="1800" dirty="0"/>
              <a:t>Bee Bus Stops are an enclosure on the top of the shelters which is home to hundreds of wildflowers and plants helping encourage pollination.</a:t>
            </a:r>
          </a:p>
          <a:p>
            <a:pPr marL="457200" lvl="1" indent="0">
              <a:buNone/>
            </a:pPr>
            <a:endParaRPr lang="en-GB" sz="1800" dirty="0"/>
          </a:p>
          <a:p>
            <a:pPr marL="457200" lvl="1" indent="0">
              <a:buNone/>
            </a:pPr>
            <a:r>
              <a:rPr lang="en-GB" sz="1800" dirty="0"/>
              <a:t>The shelters also positively contribute towards biodiversity and climate resilience. They absorb rainwater falling on the roof which reduces flooding and capture particulates from the air contributing to better air quality.</a:t>
            </a:r>
          </a:p>
          <a:p>
            <a:pPr marL="457200" lvl="1" indent="0">
              <a:buNone/>
            </a:pPr>
            <a:endParaRPr lang="en-GB" sz="1800" dirty="0"/>
          </a:p>
          <a:p>
            <a:pPr marL="457200" lvl="1" indent="0">
              <a:buNone/>
            </a:pPr>
            <a:r>
              <a:rPr lang="en-GB" sz="1800" dirty="0"/>
              <a:t>The shelters are also made from recycled material. </a:t>
            </a:r>
          </a:p>
          <a:p>
            <a:pPr marL="457200" lvl="1" indent="0">
              <a:buNone/>
            </a:pPr>
            <a:endParaRPr lang="en-GB" sz="1800" dirty="0"/>
          </a:p>
          <a:p>
            <a:pPr marL="457200" lvl="1" indent="0">
              <a:buNone/>
            </a:pPr>
            <a:r>
              <a:rPr lang="en-GB" sz="1800" dirty="0"/>
              <a:t>Solar panels will be installed on non-advertising shelters.</a:t>
            </a:r>
          </a:p>
          <a:p>
            <a:pPr marL="457200" lvl="1" indent="0">
              <a:buNone/>
            </a:pPr>
            <a:endParaRPr lang="en-GB" sz="1800" dirty="0"/>
          </a:p>
          <a:p>
            <a:pPr marL="457200" lvl="1" indent="0">
              <a:buNone/>
            </a:pPr>
            <a:r>
              <a:rPr lang="en-GB" sz="1800" dirty="0"/>
              <a:t>And much more!</a:t>
            </a:r>
          </a:p>
        </p:txBody>
      </p:sp>
    </p:spTree>
    <p:extLst>
      <p:ext uri="{BB962C8B-B14F-4D97-AF65-F5344CB8AC3E}">
        <p14:creationId xmlns:p14="http://schemas.microsoft.com/office/powerpoint/2010/main" val="15790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7949" y="542736"/>
            <a:ext cx="11431138" cy="5939952"/>
          </a:xfrm>
        </p:spPr>
        <p:txBody>
          <a:bodyPr>
            <a:normAutofit lnSpcReduction="10000"/>
          </a:bodyPr>
          <a:lstStyle/>
          <a:p>
            <a:endParaRPr lang="en-GB" sz="3600" dirty="0"/>
          </a:p>
          <a:p>
            <a:r>
              <a:rPr lang="en-GB" sz="3600" dirty="0"/>
              <a:t> We want to know what your organisation is doing on a day-to-day basis to meet Net Zero.</a:t>
            </a:r>
          </a:p>
          <a:p>
            <a:endParaRPr lang="en-GB" sz="3600" dirty="0"/>
          </a:p>
          <a:p>
            <a:r>
              <a:rPr lang="en-GB" sz="3600" dirty="0"/>
              <a:t>We want you to provide evidence within your submission that your company targets are focussed on sustainability.</a:t>
            </a:r>
          </a:p>
          <a:p>
            <a:pPr marL="0" indent="0">
              <a:buNone/>
            </a:pPr>
            <a:endParaRPr lang="en-GB" sz="3600" dirty="0"/>
          </a:p>
          <a:p>
            <a:r>
              <a:rPr lang="en-GB" sz="3600" dirty="0"/>
              <a:t>We also want you to provide evidence that your daily organisational activities are risk assessed to reduce environmental impact and damage.</a:t>
            </a:r>
            <a:br>
              <a:rPr lang="en-GB" sz="3500" dirty="0"/>
            </a:br>
            <a:endParaRPr lang="en-GB" dirty="0"/>
          </a:p>
        </p:txBody>
      </p:sp>
    </p:spTree>
    <p:extLst>
      <p:ext uri="{BB962C8B-B14F-4D97-AF65-F5344CB8AC3E}">
        <p14:creationId xmlns:p14="http://schemas.microsoft.com/office/powerpoint/2010/main" val="117930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815" y="289561"/>
            <a:ext cx="10515600" cy="1417733"/>
          </a:xfrm>
        </p:spPr>
        <p:txBody>
          <a:bodyPr>
            <a:normAutofit fontScale="90000"/>
          </a:bodyPr>
          <a:lstStyle/>
          <a:p>
            <a:pPr algn="ctr"/>
            <a:br>
              <a:rPr lang="en-GB" dirty="0"/>
            </a:br>
            <a:r>
              <a:rPr lang="en-GB" b="1" dirty="0">
                <a:latin typeface="+mn-lt"/>
              </a:rPr>
              <a:t>Regional Energy Masterplan (REM)</a:t>
            </a:r>
            <a:br>
              <a:rPr lang="en-GB" b="1" dirty="0">
                <a:latin typeface="+mn-lt"/>
              </a:rPr>
            </a:br>
            <a:br>
              <a:rPr lang="en-GB" b="1" dirty="0">
                <a:latin typeface="+mn-lt"/>
              </a:rPr>
            </a:br>
            <a:r>
              <a:rPr lang="en-GB" sz="4000" dirty="0">
                <a:latin typeface="+mn-lt"/>
              </a:rPr>
              <a:t>Within our REM, 6 KPIs were identified:</a:t>
            </a:r>
            <a:br>
              <a:rPr lang="en-GB" dirty="0"/>
            </a:br>
            <a:endParaRPr lang="en-GB" b="1" dirty="0">
              <a:latin typeface="+mn-lt"/>
            </a:endParaRPr>
          </a:p>
        </p:txBody>
      </p:sp>
      <p:sp>
        <p:nvSpPr>
          <p:cNvPr id="3" name="Content Placeholder 2"/>
          <p:cNvSpPr>
            <a:spLocks noGrp="1"/>
          </p:cNvSpPr>
          <p:nvPr>
            <p:ph idx="1"/>
          </p:nvPr>
        </p:nvSpPr>
        <p:spPr>
          <a:xfrm>
            <a:off x="646562" y="2120296"/>
            <a:ext cx="10898876" cy="4275615"/>
          </a:xfrm>
        </p:spPr>
        <p:txBody>
          <a:bodyPr>
            <a:normAutofit fontScale="85000" lnSpcReduction="10000"/>
          </a:bodyPr>
          <a:lstStyle/>
          <a:p>
            <a:r>
              <a:rPr lang="en-GB" sz="3800" dirty="0"/>
              <a:t>KPI 1: % reduction in total carbon emissions from energy use.</a:t>
            </a:r>
          </a:p>
          <a:p>
            <a:endParaRPr lang="en-GB" sz="3800" dirty="0"/>
          </a:p>
          <a:p>
            <a:r>
              <a:rPr lang="en-GB" sz="3800" dirty="0"/>
              <a:t>KPI 5: % of total energy (including transportation) to be generated from renewables.</a:t>
            </a:r>
          </a:p>
          <a:p>
            <a:endParaRPr lang="en-GB" dirty="0"/>
          </a:p>
          <a:p>
            <a:pPr marL="0" indent="0">
              <a:buNone/>
            </a:pPr>
            <a:r>
              <a:rPr lang="en-GB" dirty="0"/>
              <a:t>By evidencing how your organisation contributes to these, would be a great way to set yourself apart from other suppliers.</a:t>
            </a:r>
          </a:p>
          <a:p>
            <a:pPr marL="0" indent="0">
              <a:buNone/>
            </a:pPr>
            <a:endParaRPr lang="en-GB" dirty="0"/>
          </a:p>
          <a:p>
            <a:pPr marL="0" indent="0">
              <a:buNone/>
            </a:pPr>
            <a:r>
              <a:rPr lang="en-GB" dirty="0"/>
              <a:t>By providing evidence of working practices that positively impact either, or both, of the KPI’s shows that you align with Stirling’s strategic focus.</a:t>
            </a:r>
          </a:p>
          <a:p>
            <a:pPr marL="0" indent="0">
              <a:buNone/>
            </a:pPr>
            <a:endParaRPr lang="en-GB" dirty="0"/>
          </a:p>
          <a:p>
            <a:endParaRPr lang="en-GB" dirty="0"/>
          </a:p>
        </p:txBody>
      </p:sp>
    </p:spTree>
    <p:extLst>
      <p:ext uri="{BB962C8B-B14F-4D97-AF65-F5344CB8AC3E}">
        <p14:creationId xmlns:p14="http://schemas.microsoft.com/office/powerpoint/2010/main" val="4062846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dirty="0">
                <a:latin typeface="+mn-lt"/>
              </a:rPr>
              <a:t>Single Procurement Document (SPD)</a:t>
            </a:r>
          </a:p>
        </p:txBody>
      </p:sp>
      <p:sp>
        <p:nvSpPr>
          <p:cNvPr id="3" name="Content Placeholder 2"/>
          <p:cNvSpPr>
            <a:spLocks noGrp="1"/>
          </p:cNvSpPr>
          <p:nvPr>
            <p:ph idx="1"/>
          </p:nvPr>
        </p:nvSpPr>
        <p:spPr>
          <a:xfrm>
            <a:off x="247934" y="1690688"/>
            <a:ext cx="11696131" cy="4968904"/>
          </a:xfrm>
          <a:noFill/>
        </p:spPr>
        <p:txBody>
          <a:bodyPr>
            <a:normAutofit lnSpcReduction="10000"/>
          </a:bodyPr>
          <a:lstStyle/>
          <a:p>
            <a:r>
              <a:rPr lang="en-GB" dirty="0"/>
              <a:t>The SPD is a standard form that includes exclusion and selection questions, it allows buyers to identify suitably qualified and experienced bidders.</a:t>
            </a:r>
          </a:p>
          <a:p>
            <a:endParaRPr lang="en-GB" dirty="0"/>
          </a:p>
          <a:p>
            <a:r>
              <a:rPr lang="en-GB" dirty="0"/>
              <a:t>It is mandated for use in all Regulated Procurements above GPA threshold, however Stirling use it in all Open Tenders &gt;£50,000.</a:t>
            </a:r>
          </a:p>
          <a:p>
            <a:endParaRPr lang="en-GB" dirty="0">
              <a:solidFill>
                <a:srgbClr val="FF0000"/>
              </a:solidFill>
            </a:endParaRPr>
          </a:p>
          <a:p>
            <a:r>
              <a:rPr lang="en-GB" dirty="0"/>
              <a:t>It looks terrifying, but it isn’t, and once suppliers complete it once it repeats across all tenders.</a:t>
            </a:r>
          </a:p>
          <a:p>
            <a:endParaRPr lang="en-GB" dirty="0"/>
          </a:p>
          <a:p>
            <a:r>
              <a:rPr lang="en-GB" dirty="0"/>
              <a:t>Different buying organisations utilise different questions, so the SPD varies depending on the specific contract and/or the buying authority.</a:t>
            </a:r>
          </a:p>
          <a:p>
            <a:pPr marL="0" indent="0">
              <a:buNone/>
            </a:pPr>
            <a:endParaRPr lang="en-GB" dirty="0">
              <a:solidFill>
                <a:srgbClr val="FF0000"/>
              </a:solidFill>
            </a:endParaRPr>
          </a:p>
          <a:p>
            <a:pPr marL="0" indent="0">
              <a:buNone/>
            </a:pPr>
            <a:endParaRPr lang="en-GB" dirty="0"/>
          </a:p>
        </p:txBody>
      </p:sp>
    </p:spTree>
    <p:extLst>
      <p:ext uri="{BB962C8B-B14F-4D97-AF65-F5344CB8AC3E}">
        <p14:creationId xmlns:p14="http://schemas.microsoft.com/office/powerpoint/2010/main" val="3472114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5A436-7BC8-2A24-1C62-0083730EE2A4}"/>
              </a:ext>
            </a:extLst>
          </p:cNvPr>
          <p:cNvSpPr>
            <a:spLocks noGrp="1"/>
          </p:cNvSpPr>
          <p:nvPr>
            <p:ph type="title"/>
          </p:nvPr>
        </p:nvSpPr>
        <p:spPr/>
        <p:txBody>
          <a:bodyPr/>
          <a:lstStyle/>
          <a:p>
            <a:pPr algn="ctr"/>
            <a:r>
              <a:rPr lang="en-GB" b="1" dirty="0"/>
              <a:t>SPD - Question 4C.7</a:t>
            </a:r>
            <a:endParaRPr lang="en-GB" dirty="0"/>
          </a:p>
        </p:txBody>
      </p:sp>
      <p:sp>
        <p:nvSpPr>
          <p:cNvPr id="3" name="Content Placeholder 2">
            <a:extLst>
              <a:ext uri="{FF2B5EF4-FFF2-40B4-BE49-F238E27FC236}">
                <a16:creationId xmlns:a16="http://schemas.microsoft.com/office/drawing/2014/main" id="{CAAE00BE-BA72-5C7A-5D7A-123235040788}"/>
              </a:ext>
            </a:extLst>
          </p:cNvPr>
          <p:cNvSpPr>
            <a:spLocks noGrp="1"/>
          </p:cNvSpPr>
          <p:nvPr>
            <p:ph idx="1"/>
          </p:nvPr>
        </p:nvSpPr>
        <p:spPr>
          <a:xfrm>
            <a:off x="838200" y="1894637"/>
            <a:ext cx="10515600" cy="4152480"/>
          </a:xfrm>
        </p:spPr>
        <p:txBody>
          <a:bodyPr>
            <a:normAutofit fontScale="92500"/>
          </a:bodyPr>
          <a:lstStyle/>
          <a:p>
            <a:pPr marL="0" indent="0">
              <a:buNone/>
            </a:pPr>
            <a:r>
              <a:rPr lang="en-GB" dirty="0"/>
              <a:t>Within the SPD there is a specific question that relates to Climate Change. There is one for Relevant Contracts and one for Priority contracts.</a:t>
            </a:r>
          </a:p>
          <a:p>
            <a:endParaRPr lang="en-GB" dirty="0"/>
          </a:p>
          <a:p>
            <a:r>
              <a:rPr lang="en-GB" dirty="0"/>
              <a:t>Relevant Contracts are determined by the buyer.</a:t>
            </a:r>
          </a:p>
          <a:p>
            <a:endParaRPr lang="en-GB" dirty="0"/>
          </a:p>
          <a:p>
            <a:r>
              <a:rPr lang="en-GB" dirty="0"/>
              <a:t>Priority Contracts - contracts with a total value of £4 million.</a:t>
            </a:r>
          </a:p>
          <a:p>
            <a:endParaRPr lang="en-GB" dirty="0"/>
          </a:p>
          <a:p>
            <a:pPr marL="0" indent="0">
              <a:buNone/>
            </a:pPr>
            <a:r>
              <a:rPr lang="en-GB" dirty="0"/>
              <a:t>The next slide shows each of the SPD Questions and their accepted evidence.</a:t>
            </a:r>
          </a:p>
        </p:txBody>
      </p:sp>
    </p:spTree>
    <p:extLst>
      <p:ext uri="{BB962C8B-B14F-4D97-AF65-F5344CB8AC3E}">
        <p14:creationId xmlns:p14="http://schemas.microsoft.com/office/powerpoint/2010/main" val="337342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040" y="0"/>
            <a:ext cx="11585448" cy="1325563"/>
          </a:xfrm>
        </p:spPr>
        <p:txBody>
          <a:bodyPr/>
          <a:lstStyle/>
          <a:p>
            <a:pPr algn="ctr"/>
            <a:r>
              <a:rPr lang="en-GB" b="1" dirty="0">
                <a:latin typeface="+mn-lt"/>
              </a:rPr>
              <a:t>SPD - Question 4C.7</a:t>
            </a:r>
          </a:p>
        </p:txBody>
      </p:sp>
      <p:sp>
        <p:nvSpPr>
          <p:cNvPr id="3" name="Content Placeholder 2"/>
          <p:cNvSpPr>
            <a:spLocks noGrp="1"/>
          </p:cNvSpPr>
          <p:nvPr>
            <p:ph idx="1"/>
          </p:nvPr>
        </p:nvSpPr>
        <p:spPr>
          <a:xfrm>
            <a:off x="259308" y="955343"/>
            <a:ext cx="11701179" cy="5704765"/>
          </a:xfrm>
          <a:solidFill>
            <a:srgbClr val="BBDAA6"/>
          </a:solidFill>
        </p:spPr>
        <p:txBody>
          <a:bodyPr>
            <a:normAutofit fontScale="92500" lnSpcReduction="20000"/>
          </a:bodyPr>
          <a:lstStyle/>
          <a:p>
            <a:endParaRPr lang="en-GB" sz="3000" dirty="0"/>
          </a:p>
          <a:p>
            <a:r>
              <a:rPr lang="en-GB" sz="3000" dirty="0"/>
              <a:t>Bidders will be required to </a:t>
            </a:r>
            <a:r>
              <a:rPr lang="en-GB" sz="3000" b="1" dirty="0"/>
              <a:t>provide evidence </a:t>
            </a:r>
            <a:r>
              <a:rPr lang="en-GB" sz="3000" dirty="0"/>
              <a:t>that their organisation </a:t>
            </a:r>
            <a:r>
              <a:rPr lang="en-GB" sz="3000" b="1" dirty="0"/>
              <a:t>has taken steps to build their awareness of the climate change emergency </a:t>
            </a:r>
            <a:r>
              <a:rPr lang="en-GB" sz="3000" dirty="0"/>
              <a:t>and </a:t>
            </a:r>
            <a:r>
              <a:rPr lang="en-GB" sz="3000" b="1" dirty="0"/>
              <a:t>how they will respond</a:t>
            </a:r>
            <a:r>
              <a:rPr lang="en-GB" sz="3000" dirty="0"/>
              <a:t>, </a:t>
            </a:r>
            <a:r>
              <a:rPr lang="en-GB" sz="3000" b="1" dirty="0"/>
              <a:t>including knowledge of their emissions sources </a:t>
            </a:r>
            <a:r>
              <a:rPr lang="en-GB" sz="3000" dirty="0"/>
              <a:t>and </a:t>
            </a:r>
            <a:r>
              <a:rPr lang="en-GB" sz="3000" b="1" dirty="0"/>
              <a:t>actions to address these</a:t>
            </a:r>
            <a:r>
              <a:rPr lang="en-GB" sz="3000" dirty="0"/>
              <a:t>. </a:t>
            </a:r>
          </a:p>
          <a:p>
            <a:pPr lvl="1"/>
            <a:r>
              <a:rPr lang="en-GB" sz="2600" dirty="0"/>
              <a:t>Accepted evidence </a:t>
            </a:r>
            <a:r>
              <a:rPr lang="en-GB" sz="2600" b="1" dirty="0"/>
              <a:t>includes but is not limited </a:t>
            </a:r>
            <a:r>
              <a:rPr lang="en-GB" sz="2600" dirty="0"/>
              <a:t>to: - </a:t>
            </a:r>
            <a:r>
              <a:rPr lang="en-GB" sz="2600" b="1" dirty="0"/>
              <a:t>a completed copy </a:t>
            </a:r>
            <a:r>
              <a:rPr lang="en-GB" sz="2600" dirty="0"/>
              <a:t>of the Bidder ‘</a:t>
            </a:r>
            <a:r>
              <a:rPr lang="en-GB" sz="2600" b="1" dirty="0">
                <a:solidFill>
                  <a:srgbClr val="FF0000"/>
                </a:solidFill>
              </a:rPr>
              <a:t>relevant contract</a:t>
            </a:r>
            <a:r>
              <a:rPr lang="en-GB" sz="2600" dirty="0">
                <a:solidFill>
                  <a:srgbClr val="FF0000"/>
                </a:solidFill>
              </a:rPr>
              <a:t>’ </a:t>
            </a:r>
            <a:r>
              <a:rPr lang="en-GB" sz="2600" b="1" dirty="0"/>
              <a:t>Climate Change Plan Template, including planned projects and actions to reduce the bidder’s carbon emissions</a:t>
            </a:r>
            <a:r>
              <a:rPr lang="en-GB" sz="2600" dirty="0"/>
              <a:t>. </a:t>
            </a:r>
            <a:r>
              <a:rPr lang="en-GB" sz="2600" b="1" dirty="0"/>
              <a:t>This does not need to contain calculated carbon emissions.</a:t>
            </a:r>
          </a:p>
          <a:p>
            <a:endParaRPr lang="en-GB" sz="3000" dirty="0"/>
          </a:p>
          <a:p>
            <a:r>
              <a:rPr lang="en-GB" sz="3000" dirty="0"/>
              <a:t> Bidders will be required to </a:t>
            </a:r>
            <a:r>
              <a:rPr lang="en-GB" sz="3000" b="1" dirty="0"/>
              <a:t>demonstrate knowledge of the climate emergency and the impact of their organisation, including their organisation’s own scope 1 and 2 emissions. </a:t>
            </a:r>
          </a:p>
          <a:p>
            <a:pPr lvl="1"/>
            <a:r>
              <a:rPr lang="en-GB" sz="2600" dirty="0"/>
              <a:t>Accepted evidence </a:t>
            </a:r>
            <a:r>
              <a:rPr lang="en-GB" sz="2600" b="1" dirty="0"/>
              <a:t>includes but is not limited to</a:t>
            </a:r>
            <a:r>
              <a:rPr lang="en-GB" sz="2600" dirty="0"/>
              <a:t>: -A completed copy of the Bidder </a:t>
            </a:r>
            <a:r>
              <a:rPr lang="en-GB" sz="2600" b="1" dirty="0"/>
              <a:t>‘</a:t>
            </a:r>
            <a:r>
              <a:rPr lang="en-GB" sz="2600" b="1" dirty="0">
                <a:solidFill>
                  <a:srgbClr val="FF0000"/>
                </a:solidFill>
              </a:rPr>
              <a:t>priority contract</a:t>
            </a:r>
            <a:r>
              <a:rPr lang="en-GB" sz="2600" dirty="0"/>
              <a:t>’ </a:t>
            </a:r>
            <a:r>
              <a:rPr lang="en-GB" sz="2600" b="1" dirty="0"/>
              <a:t>Climate Change Plan Template, including the bidder’s calculated scope 1 and 2 carbon emissions and their planned projects and actions to reduce their carbon emissions. </a:t>
            </a:r>
          </a:p>
          <a:p>
            <a:endParaRPr lang="en-GB" dirty="0"/>
          </a:p>
        </p:txBody>
      </p:sp>
    </p:spTree>
    <p:extLst>
      <p:ext uri="{BB962C8B-B14F-4D97-AF65-F5344CB8AC3E}">
        <p14:creationId xmlns:p14="http://schemas.microsoft.com/office/powerpoint/2010/main" val="2731937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5C6BD1-FA83-BC9D-1AAA-6FA2492C33C4}"/>
              </a:ext>
            </a:extLst>
          </p:cNvPr>
          <p:cNvSpPr>
            <a:spLocks noGrp="1"/>
          </p:cNvSpPr>
          <p:nvPr>
            <p:ph idx="1"/>
          </p:nvPr>
        </p:nvSpPr>
        <p:spPr>
          <a:xfrm>
            <a:off x="838200" y="1756614"/>
            <a:ext cx="10515600" cy="2729122"/>
          </a:xfrm>
        </p:spPr>
        <p:txBody>
          <a:bodyPr/>
          <a:lstStyle/>
          <a:p>
            <a:pPr marL="0" indent="0" algn="ctr">
              <a:buNone/>
            </a:pPr>
            <a:endParaRPr lang="en-GB" dirty="0"/>
          </a:p>
          <a:p>
            <a:pPr marL="0" indent="0" algn="ctr">
              <a:buNone/>
            </a:pPr>
            <a:r>
              <a:rPr lang="en-GB" dirty="0"/>
              <a:t>Please bear in mind that even if you are not asked to fill out the SPD, having an answer to the questions in your back pocket will still benefit you when tendering for public sector contracts as we are still looking for this information, it may just be worded differently!</a:t>
            </a:r>
          </a:p>
          <a:p>
            <a:endParaRPr lang="en-GB" dirty="0"/>
          </a:p>
        </p:txBody>
      </p:sp>
    </p:spTree>
    <p:extLst>
      <p:ext uri="{BB962C8B-B14F-4D97-AF65-F5344CB8AC3E}">
        <p14:creationId xmlns:p14="http://schemas.microsoft.com/office/powerpoint/2010/main" val="1398191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13093" y="0"/>
            <a:ext cx="3965812" cy="1504618"/>
          </a:xfrm>
        </p:spPr>
        <p:txBody>
          <a:bodyPr>
            <a:noAutofit/>
          </a:bodyPr>
          <a:lstStyle/>
          <a:p>
            <a:r>
              <a:rPr lang="en-GB" sz="4000" b="1" dirty="0">
                <a:latin typeface="+mn-lt"/>
              </a:rPr>
              <a:t>Supplier Journey</a:t>
            </a:r>
          </a:p>
        </p:txBody>
      </p:sp>
      <p:sp>
        <p:nvSpPr>
          <p:cNvPr id="2" name="TextBox 1">
            <a:extLst>
              <a:ext uri="{FF2B5EF4-FFF2-40B4-BE49-F238E27FC236}">
                <a16:creationId xmlns:a16="http://schemas.microsoft.com/office/drawing/2014/main" id="{63BDA044-5CE3-19BC-D2A2-3CC7FD1D0FFB}"/>
              </a:ext>
            </a:extLst>
          </p:cNvPr>
          <p:cNvSpPr txBox="1"/>
          <p:nvPr/>
        </p:nvSpPr>
        <p:spPr>
          <a:xfrm>
            <a:off x="1106337" y="1759968"/>
            <a:ext cx="10134600" cy="4708981"/>
          </a:xfrm>
          <a:prstGeom prst="rect">
            <a:avLst/>
          </a:prstGeom>
          <a:noFill/>
        </p:spPr>
        <p:txBody>
          <a:bodyPr wrap="square" rtlCol="0">
            <a:spAutoFit/>
          </a:bodyPr>
          <a:lstStyle/>
          <a:p>
            <a:pPr algn="ctr"/>
            <a:r>
              <a:rPr lang="en-GB" sz="3600" dirty="0"/>
              <a:t>Supplier Journey is an excellent source of information on tendering for suppliers.</a:t>
            </a:r>
          </a:p>
          <a:p>
            <a:pPr algn="ctr"/>
            <a:endParaRPr lang="en-GB" sz="3600" dirty="0"/>
          </a:p>
          <a:p>
            <a:pPr algn="ctr"/>
            <a:r>
              <a:rPr lang="en-GB" sz="3200" dirty="0"/>
              <a:t>The Supplier Journey provides advice on what you need to prepare to be ready for bidding on climate change.</a:t>
            </a:r>
          </a:p>
          <a:p>
            <a:pPr algn="ctr"/>
            <a:endParaRPr lang="en-GB" sz="3200" dirty="0"/>
          </a:p>
          <a:p>
            <a:pPr algn="ctr"/>
            <a:r>
              <a:rPr lang="en-GB" sz="3200" dirty="0">
                <a:hlinkClick r:id="rId3"/>
              </a:rPr>
              <a:t>What Do I Need to Do on Climate? | Supplier Journey</a:t>
            </a:r>
            <a:endParaRPr lang="en-GB" sz="3200" dirty="0"/>
          </a:p>
          <a:p>
            <a:pPr algn="ctr"/>
            <a:r>
              <a:rPr lang="en-GB" sz="3200" dirty="0"/>
              <a:t>(open the above link!)</a:t>
            </a:r>
          </a:p>
          <a:p>
            <a:pPr algn="ctr"/>
            <a:endParaRPr lang="en-GB" sz="3200" dirty="0"/>
          </a:p>
        </p:txBody>
      </p:sp>
    </p:spTree>
    <p:extLst>
      <p:ext uri="{BB962C8B-B14F-4D97-AF65-F5344CB8AC3E}">
        <p14:creationId xmlns:p14="http://schemas.microsoft.com/office/powerpoint/2010/main" val="246443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4" y="928048"/>
            <a:ext cx="9976513" cy="5117910"/>
          </a:xfrm>
        </p:spPr>
        <p:txBody>
          <a:bodyPr/>
          <a:lstStyle/>
          <a:p>
            <a:pPr marL="0" indent="0">
              <a:buNone/>
            </a:pPr>
            <a:endParaRPr lang="en-GB" dirty="0"/>
          </a:p>
          <a:p>
            <a:pPr marL="0" indent="0" algn="ctr">
              <a:buNone/>
            </a:pPr>
            <a:r>
              <a:rPr lang="en-GB" sz="5400" b="1" dirty="0"/>
              <a:t>Your method statement responses are about the contract you are applying for, the SPD is about your organisation!</a:t>
            </a:r>
          </a:p>
          <a:p>
            <a:endParaRPr lang="en-GB" dirty="0"/>
          </a:p>
        </p:txBody>
      </p:sp>
    </p:spTree>
    <p:extLst>
      <p:ext uri="{BB962C8B-B14F-4D97-AF65-F5344CB8AC3E}">
        <p14:creationId xmlns:p14="http://schemas.microsoft.com/office/powerpoint/2010/main" val="2722255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GB" b="1" dirty="0">
                <a:latin typeface="+mn-lt"/>
              </a:rPr>
              <a:t>What we want from you…</a:t>
            </a:r>
          </a:p>
        </p:txBody>
      </p:sp>
      <p:sp>
        <p:nvSpPr>
          <p:cNvPr id="3" name="Content Placeholder 2"/>
          <p:cNvSpPr>
            <a:spLocks noGrp="1"/>
          </p:cNvSpPr>
          <p:nvPr>
            <p:ph idx="1"/>
          </p:nvPr>
        </p:nvSpPr>
        <p:spPr>
          <a:xfrm>
            <a:off x="102358" y="1310185"/>
            <a:ext cx="11987284" cy="5303975"/>
          </a:xfrm>
        </p:spPr>
        <p:txBody>
          <a:bodyPr>
            <a:normAutofit fontScale="55000" lnSpcReduction="20000"/>
          </a:bodyPr>
          <a:lstStyle/>
          <a:p>
            <a:r>
              <a:rPr lang="en-GB" sz="4500" dirty="0"/>
              <a:t>Make your response contract specific. Don’t refer to what you already provide to other organisations through other contracts.</a:t>
            </a:r>
          </a:p>
          <a:p>
            <a:endParaRPr lang="en-GB" sz="4500" dirty="0"/>
          </a:p>
          <a:p>
            <a:r>
              <a:rPr lang="en-GB" sz="4500" dirty="0"/>
              <a:t>Tell us what makes you different from other suppliers…What are you doing differently?</a:t>
            </a:r>
          </a:p>
          <a:p>
            <a:endParaRPr lang="en-GB" sz="4500" dirty="0"/>
          </a:p>
          <a:p>
            <a:r>
              <a:rPr lang="en-GB" sz="4500" dirty="0"/>
              <a:t>We want to know what your organisation is doing on a day-to-day basis to meet Net Zero.</a:t>
            </a:r>
          </a:p>
          <a:p>
            <a:endParaRPr lang="en-GB" sz="4500" dirty="0"/>
          </a:p>
          <a:p>
            <a:r>
              <a:rPr lang="en-GB" sz="4500" dirty="0"/>
              <a:t>Provide evidence that your company targets are focussed on sustainability!</a:t>
            </a:r>
            <a:br>
              <a:rPr lang="en-GB" sz="4500" dirty="0"/>
            </a:br>
            <a:endParaRPr lang="en-GB" sz="4500" dirty="0"/>
          </a:p>
          <a:p>
            <a:r>
              <a:rPr lang="en-GB" sz="4500" dirty="0"/>
              <a:t>Provide evidence that your daily organisational activities are risk assessed to reduce environmental impact and damage.</a:t>
            </a:r>
          </a:p>
          <a:p>
            <a:endParaRPr lang="en-GB" sz="4500" dirty="0"/>
          </a:p>
          <a:p>
            <a:r>
              <a:rPr lang="en-GB" sz="4500" dirty="0"/>
              <a:t>We want to showcase examples of contracts that have secured sustainable outcomes in our annual report!</a:t>
            </a:r>
            <a:br>
              <a:rPr lang="en-GB" dirty="0"/>
            </a:br>
            <a:endParaRPr lang="en-GB" dirty="0"/>
          </a:p>
          <a:p>
            <a:endParaRPr lang="en-GB" dirty="0"/>
          </a:p>
        </p:txBody>
      </p:sp>
    </p:spTree>
    <p:extLst>
      <p:ext uri="{BB962C8B-B14F-4D97-AF65-F5344CB8AC3E}">
        <p14:creationId xmlns:p14="http://schemas.microsoft.com/office/powerpoint/2010/main" val="9487561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1000"/>
                                        <p:tgtEl>
                                          <p:spTgt spid="3">
                                            <p:txEl>
                                              <p:pRg st="9" end="9"/>
                                            </p:txEl>
                                          </p:spTgt>
                                        </p:tgtEl>
                                      </p:cBhvr>
                                    </p:animEffect>
                                    <p:anim calcmode="lin" valueType="num">
                                      <p:cBhvr>
                                        <p:cTn id="4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1324</Words>
  <Application>Microsoft Office PowerPoint</Application>
  <PresentationFormat>Widescreen</PresentationFormat>
  <Paragraphs>153</Paragraphs>
  <Slides>16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Stirling Council Tenders</vt:lpstr>
      <vt:lpstr>PowerPoint Presentation</vt:lpstr>
      <vt:lpstr>Sustainable Outcomes and Community Benefits Method Statements</vt:lpstr>
      <vt:lpstr>PowerPoint Presentation</vt:lpstr>
      <vt:lpstr>PowerPoint Presentation</vt:lpstr>
      <vt:lpstr>Example of Sustainable Outcomes!  Bus Shelters Contract </vt:lpstr>
      <vt:lpstr>PowerPoint Presentation</vt:lpstr>
      <vt:lpstr> Regional Energy Masterplan (REM)  Within our REM, 6 KPIs were identified: </vt:lpstr>
      <vt:lpstr>Single Procurement Document (SPD)</vt:lpstr>
      <vt:lpstr>SPD - Question 4C.7</vt:lpstr>
      <vt:lpstr>SPD - Question 4C.7</vt:lpstr>
      <vt:lpstr>PowerPoint Presentation</vt:lpstr>
      <vt:lpstr>Supplier Journey</vt:lpstr>
      <vt:lpstr>PowerPoint Presentation</vt:lpstr>
      <vt:lpstr>What we want from you…</vt:lpstr>
    </vt:vector>
  </TitlesOfParts>
  <Company>Stirling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Dion Robb</dc:creator>
  <cp:lastModifiedBy>Dion Robb</cp:lastModifiedBy>
  <cp:revision>101</cp:revision>
  <dcterms:created xsi:type="dcterms:W3CDTF">2024-05-13T09:23:29Z</dcterms:created>
  <dcterms:modified xsi:type="dcterms:W3CDTF">2026-01-29T08:55:14Z</dcterms:modified>
</cp:coreProperties>
</file>