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sldIdLst>
    <p:sldId id="257" r:id="rId2"/>
    <p:sldId id="278" r:id="rId3"/>
    <p:sldId id="279" r:id="rId4"/>
    <p:sldId id="280" r:id="rId5"/>
    <p:sldId id="281" r:id="rId6"/>
    <p:sldId id="282" r:id="rId7"/>
    <p:sldId id="283" r:id="rId8"/>
    <p:sldId id="284" r:id="rId9"/>
    <p:sldId id="285" r:id="rId10"/>
    <p:sldId id="286" r:id="rId11"/>
    <p:sldId id="287" r:id="rId12"/>
    <p:sldId id="288" r:id="rId13"/>
    <p:sldId id="289" r:id="rId14"/>
    <p:sldId id="290" r:id="rId15"/>
    <p:sldId id="291" r:id="rId16"/>
    <p:sldId id="294" r:id="rId17"/>
    <p:sldId id="293" r:id="rId18"/>
    <p:sldId id="258" r:id="rId19"/>
    <p:sldId id="259" r:id="rId20"/>
    <p:sldId id="261" r:id="rId21"/>
    <p:sldId id="262" r:id="rId22"/>
    <p:sldId id="263" r:id="rId23"/>
    <p:sldId id="264" r:id="rId24"/>
    <p:sldId id="265" r:id="rId25"/>
    <p:sldId id="266" r:id="rId26"/>
    <p:sldId id="267" r:id="rId27"/>
    <p:sldId id="268" r:id="rId28"/>
    <p:sldId id="269" r:id="rId29"/>
    <p:sldId id="270" r:id="rId30"/>
    <p:sldId id="295" r:id="rId31"/>
    <p:sldId id="272" r:id="rId32"/>
    <p:sldId id="273"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FB7189-3F4D-4F12-804F-352131F1F72F}" type="datetimeFigureOut">
              <a:rPr lang="en-GB" smtClean="0"/>
              <a:pPr/>
              <a:t>28/10/2016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DC5254-5F7F-439F-A9F8-AE5961C6E981}" type="slidenum">
              <a:rPr lang="en-GB" smtClean="0"/>
              <a:pPr/>
              <a:t>‹#›</a:t>
            </a:fld>
            <a:endParaRPr lang="en-GB"/>
          </a:p>
        </p:txBody>
      </p:sp>
    </p:spTree>
    <p:extLst>
      <p:ext uri="{BB962C8B-B14F-4D97-AF65-F5344CB8AC3E}">
        <p14:creationId xmlns:p14="http://schemas.microsoft.com/office/powerpoint/2010/main" xmlns="" val="450092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C9E5DD9C-6F53-4074-8F7C-18BF1E003B20}" type="slidenum">
              <a:rPr lang="en-GB" smtClean="0"/>
              <a:pPr>
                <a:defRPr/>
              </a:pPr>
              <a:t>18</a:t>
            </a:fld>
            <a:endParaRPr lang="en-GB" dirty="0"/>
          </a:p>
        </p:txBody>
      </p:sp>
    </p:spTree>
    <p:extLst>
      <p:ext uri="{BB962C8B-B14F-4D97-AF65-F5344CB8AC3E}">
        <p14:creationId xmlns:p14="http://schemas.microsoft.com/office/powerpoint/2010/main" xmlns="" val="41879578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C9E5DD9C-6F53-4074-8F7C-18BF1E003B20}" type="slidenum">
              <a:rPr lang="en-GB" smtClean="0"/>
              <a:pPr>
                <a:defRPr/>
              </a:pPr>
              <a:t>31</a:t>
            </a:fld>
            <a:endParaRPr lang="en-GB"/>
          </a:p>
        </p:txBody>
      </p:sp>
    </p:spTree>
    <p:extLst>
      <p:ext uri="{BB962C8B-B14F-4D97-AF65-F5344CB8AC3E}">
        <p14:creationId xmlns:p14="http://schemas.microsoft.com/office/powerpoint/2010/main" xmlns="" val="3458624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altLang="en-US" dirty="0" smtClean="0"/>
              <a:t>To ensure they can find win and keep public and private sector contracts</a:t>
            </a:r>
          </a:p>
        </p:txBody>
      </p:sp>
      <p:sp>
        <p:nvSpPr>
          <p:cNvPr id="18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A6F3410-99EB-49A2-B2CA-7EC589E297EC}" type="slidenum">
              <a:rPr lang="en-GB" altLang="en-US" smtClean="0"/>
              <a:pPr/>
              <a:t>19</a:t>
            </a:fld>
            <a:endParaRPr lang="en-GB" altLang="en-US" dirty="0" smtClean="0"/>
          </a:p>
        </p:txBody>
      </p:sp>
    </p:spTree>
    <p:extLst>
      <p:ext uri="{BB962C8B-B14F-4D97-AF65-F5344CB8AC3E}">
        <p14:creationId xmlns:p14="http://schemas.microsoft.com/office/powerpoint/2010/main" xmlns="" val="3687951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C9E5DD9C-6F53-4074-8F7C-18BF1E003B20}" type="slidenum">
              <a:rPr lang="en-GB" smtClean="0"/>
              <a:pPr>
                <a:defRPr/>
              </a:pPr>
              <a:t>21</a:t>
            </a:fld>
            <a:endParaRPr lang="en-GB" dirty="0"/>
          </a:p>
        </p:txBody>
      </p:sp>
    </p:spTree>
    <p:extLst>
      <p:ext uri="{BB962C8B-B14F-4D97-AF65-F5344CB8AC3E}">
        <p14:creationId xmlns:p14="http://schemas.microsoft.com/office/powerpoint/2010/main" xmlns="" val="2949203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Here you can see the range of training we have</a:t>
            </a:r>
            <a:r>
              <a:rPr lang="en-GB" baseline="0" dirty="0" smtClean="0"/>
              <a:t> on offer. Workshops are run across 4 levels; Introductory</a:t>
            </a:r>
            <a:r>
              <a:rPr lang="en-GB" baseline="0" smtClean="0"/>
              <a:t>; beginner </a:t>
            </a:r>
            <a:r>
              <a:rPr lang="en-GB" baseline="0" dirty="0" smtClean="0"/>
              <a:t>and advanced. They cover a range of topics related to tendering for public sector contracts, from the basics of procurement to how to get the best possible score in your bid. No matter what your level of experience, we have an event for you!</a:t>
            </a:r>
            <a:endParaRPr lang="en-GB" dirty="0"/>
          </a:p>
        </p:txBody>
      </p:sp>
      <p:sp>
        <p:nvSpPr>
          <p:cNvPr id="4" name="Slide Number Placeholder 3"/>
          <p:cNvSpPr>
            <a:spLocks noGrp="1"/>
          </p:cNvSpPr>
          <p:nvPr>
            <p:ph type="sldNum" sz="quarter" idx="10"/>
          </p:nvPr>
        </p:nvSpPr>
        <p:spPr/>
        <p:txBody>
          <a:bodyPr/>
          <a:lstStyle/>
          <a:p>
            <a:fld id="{B89D97D3-F790-49D7-8286-8152F0F85C52}" type="slidenum">
              <a:rPr lang="en-GB" smtClean="0"/>
              <a:pPr/>
              <a:t>24</a:t>
            </a:fld>
            <a:endParaRPr lang="en-GB"/>
          </a:p>
        </p:txBody>
      </p:sp>
    </p:spTree>
    <p:extLst>
      <p:ext uri="{BB962C8B-B14F-4D97-AF65-F5344CB8AC3E}">
        <p14:creationId xmlns:p14="http://schemas.microsoft.com/office/powerpoint/2010/main" xmlns="" val="3933370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a:t>
            </a:r>
            <a:r>
              <a:rPr lang="en-GB" baseline="0" dirty="0" smtClean="0"/>
              <a:t>  Public (Scotland ) Regulations 2015 and the Procurement Reform (Scotland) 2014 came into effect  on 18</a:t>
            </a:r>
            <a:r>
              <a:rPr lang="en-GB" baseline="30000" dirty="0" smtClean="0"/>
              <a:t>th</a:t>
            </a:r>
            <a:r>
              <a:rPr lang="en-GB" baseline="0" dirty="0" smtClean="0"/>
              <a:t> April, offering greater opportunities for </a:t>
            </a:r>
            <a:r>
              <a:rPr lang="en-GB" baseline="0" dirty="0" err="1" smtClean="0"/>
              <a:t>SMes</a:t>
            </a:r>
            <a:r>
              <a:rPr lang="en-GB" baseline="0" dirty="0" smtClean="0"/>
              <a:t> to participate in the tender process.  It will also offer greater transparency with Public bodies with spend over £5M publishing their procurement strategy and a contract register.  The Scotland Reform Act means that public bodies have to publish all service and supply contracts above £50K and Works contracts over £2M on PCS -   Make sure you keep up to date with these and many other changes by registering with SDP and attending our training workshops.</a:t>
            </a:r>
            <a:endParaRPr lang="en-GB" dirty="0"/>
          </a:p>
        </p:txBody>
      </p:sp>
      <p:sp>
        <p:nvSpPr>
          <p:cNvPr id="4" name="Slide Number Placeholder 3"/>
          <p:cNvSpPr>
            <a:spLocks noGrp="1"/>
          </p:cNvSpPr>
          <p:nvPr>
            <p:ph type="sldNum" sz="quarter" idx="10"/>
          </p:nvPr>
        </p:nvSpPr>
        <p:spPr/>
        <p:txBody>
          <a:bodyPr/>
          <a:lstStyle/>
          <a:p>
            <a:pPr>
              <a:defRPr/>
            </a:pPr>
            <a:fld id="{C9E5DD9C-6F53-4074-8F7C-18BF1E003B20}" type="slidenum">
              <a:rPr lang="en-GB" smtClean="0"/>
              <a:pPr>
                <a:defRPr/>
              </a:pPr>
              <a:t>25</a:t>
            </a:fld>
            <a:endParaRPr lang="en-GB"/>
          </a:p>
        </p:txBody>
      </p:sp>
    </p:spTree>
    <p:extLst>
      <p:ext uri="{BB962C8B-B14F-4D97-AF65-F5344CB8AC3E}">
        <p14:creationId xmlns:p14="http://schemas.microsoft.com/office/powerpoint/2010/main" xmlns="" val="3012059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dirty="0" smtClean="0"/>
              <a:t>Tenders will be issued from summer 2016 onwards with the highest volume anticipated in 2017</a:t>
            </a:r>
          </a:p>
          <a:p>
            <a:endParaRPr lang="en-GB" dirty="0"/>
          </a:p>
        </p:txBody>
      </p:sp>
      <p:sp>
        <p:nvSpPr>
          <p:cNvPr id="4" name="Slide Number Placeholder 3"/>
          <p:cNvSpPr>
            <a:spLocks noGrp="1"/>
          </p:cNvSpPr>
          <p:nvPr>
            <p:ph type="sldNum" sz="quarter" idx="10"/>
          </p:nvPr>
        </p:nvSpPr>
        <p:spPr/>
        <p:txBody>
          <a:bodyPr/>
          <a:lstStyle/>
          <a:p>
            <a:pPr>
              <a:defRPr/>
            </a:pPr>
            <a:fld id="{C9E5DD9C-6F53-4074-8F7C-18BF1E003B20}" type="slidenum">
              <a:rPr lang="en-GB" smtClean="0"/>
              <a:pPr>
                <a:defRPr/>
              </a:pPr>
              <a:t>27</a:t>
            </a:fld>
            <a:endParaRPr lang="en-GB"/>
          </a:p>
        </p:txBody>
      </p:sp>
    </p:spTree>
    <p:extLst>
      <p:ext uri="{BB962C8B-B14F-4D97-AF65-F5344CB8AC3E}">
        <p14:creationId xmlns:p14="http://schemas.microsoft.com/office/powerpoint/2010/main" xmlns="" val="14605515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b="1" dirty="0" smtClean="0">
                <a:cs typeface="Arial" pitchFamily="34" charset="0"/>
              </a:rPr>
              <a:t>Hints &amp; Tips</a:t>
            </a:r>
            <a:endParaRPr lang="en-US" b="1" dirty="0" smtClean="0">
              <a:solidFill>
                <a:srgbClr val="EA781C"/>
              </a:solidFill>
              <a:cs typeface="Arial" pitchFamily="34" charset="0"/>
            </a:endParaRPr>
          </a:p>
        </p:txBody>
      </p:sp>
      <p:sp>
        <p:nvSpPr>
          <p:cNvPr id="809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7FE8C0C-00D0-4F23-9547-44DD471F5F27}" type="slidenum">
              <a:rPr lang="en-GB" smtClean="0"/>
              <a:pPr/>
              <a:t>28</a:t>
            </a:fld>
            <a:endParaRPr lang="en-GB" smtClean="0"/>
          </a:p>
        </p:txBody>
      </p:sp>
    </p:spTree>
    <p:extLst>
      <p:ext uri="{BB962C8B-B14F-4D97-AF65-F5344CB8AC3E}">
        <p14:creationId xmlns:p14="http://schemas.microsoft.com/office/powerpoint/2010/main" xmlns="" val="16775315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z="1800" b="1" smtClean="0">
                <a:cs typeface="Arial" pitchFamily="34" charset="0"/>
              </a:rPr>
              <a:t>Common Mistakes that other have made...</a:t>
            </a:r>
            <a:endParaRPr lang="en-US" sz="1800" b="1" smtClean="0">
              <a:solidFill>
                <a:srgbClr val="EA781C"/>
              </a:solidFill>
              <a:cs typeface="Arial" pitchFamily="34" charset="0"/>
            </a:endParaRPr>
          </a:p>
          <a:p>
            <a:pPr eaLnBrk="1" hangingPunct="1">
              <a:spcBef>
                <a:spcPct val="0"/>
              </a:spcBef>
            </a:pPr>
            <a:endParaRPr lang="en-GB" sz="1800" smtClean="0"/>
          </a:p>
        </p:txBody>
      </p:sp>
      <p:sp>
        <p:nvSpPr>
          <p:cNvPr id="778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CC8B238-BD77-42C6-9111-083F5D60C8BC}" type="slidenum">
              <a:rPr lang="en-GB" smtClean="0"/>
              <a:pPr/>
              <a:t>29</a:t>
            </a:fld>
            <a:endParaRPr lang="en-GB" smtClean="0"/>
          </a:p>
        </p:txBody>
      </p:sp>
    </p:spTree>
    <p:extLst>
      <p:ext uri="{BB962C8B-B14F-4D97-AF65-F5344CB8AC3E}">
        <p14:creationId xmlns:p14="http://schemas.microsoft.com/office/powerpoint/2010/main" xmlns="" val="34260663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Glasgow</a:t>
            </a:r>
            <a:r>
              <a:rPr lang="en-GB" baseline="0" dirty="0" smtClean="0"/>
              <a:t> City Region City Deal – is the first City Deal in Scotland and there are others in the pipeline – Aberdeen, Edinburgh </a:t>
            </a:r>
            <a:endParaRPr lang="en-GB" dirty="0"/>
          </a:p>
        </p:txBody>
      </p:sp>
      <p:sp>
        <p:nvSpPr>
          <p:cNvPr id="4" name="Slide Number Placeholder 3"/>
          <p:cNvSpPr>
            <a:spLocks noGrp="1"/>
          </p:cNvSpPr>
          <p:nvPr>
            <p:ph type="sldNum" sz="quarter" idx="10"/>
          </p:nvPr>
        </p:nvSpPr>
        <p:spPr/>
        <p:txBody>
          <a:bodyPr/>
          <a:lstStyle/>
          <a:p>
            <a:pPr>
              <a:defRPr/>
            </a:pPr>
            <a:fld id="{C9E5DD9C-6F53-4074-8F7C-18BF1E003B20}" type="slidenum">
              <a:rPr lang="en-GB" smtClean="0"/>
              <a:pPr>
                <a:defRPr/>
              </a:pPr>
              <a:t>30</a:t>
            </a:fld>
            <a:endParaRPr lang="en-GB"/>
          </a:p>
        </p:txBody>
      </p:sp>
    </p:spTree>
    <p:extLst>
      <p:ext uri="{BB962C8B-B14F-4D97-AF65-F5344CB8AC3E}">
        <p14:creationId xmlns:p14="http://schemas.microsoft.com/office/powerpoint/2010/main" xmlns="" val="1650427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83130EE5-991A-8747-9FF2-1F705C44D37B}" type="datetimeFigureOut">
              <a:rPr lang="en-US" smtClean="0"/>
              <a:pPr/>
              <a:t>10/28/2016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A25B8F-DC50-AC4D-AAF6-9A3E9CC137C1}" type="slidenum">
              <a:rPr lang="en-US" smtClean="0"/>
              <a:pPr/>
              <a:t>‹#›</a:t>
            </a:fld>
            <a:endParaRPr lang="en-US"/>
          </a:p>
        </p:txBody>
      </p:sp>
    </p:spTree>
    <p:extLst>
      <p:ext uri="{BB962C8B-B14F-4D97-AF65-F5344CB8AC3E}">
        <p14:creationId xmlns:p14="http://schemas.microsoft.com/office/powerpoint/2010/main" xmlns="" val="4293700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83130EE5-991A-8747-9FF2-1F705C44D37B}" type="datetimeFigureOut">
              <a:rPr lang="en-US" smtClean="0"/>
              <a:pPr/>
              <a:t>10/28/2016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A25B8F-DC50-AC4D-AAF6-9A3E9CC137C1}" type="slidenum">
              <a:rPr lang="en-US" smtClean="0"/>
              <a:pPr/>
              <a:t>‹#›</a:t>
            </a:fld>
            <a:endParaRPr lang="en-US"/>
          </a:p>
        </p:txBody>
      </p:sp>
    </p:spTree>
    <p:extLst>
      <p:ext uri="{BB962C8B-B14F-4D97-AF65-F5344CB8AC3E}">
        <p14:creationId xmlns:p14="http://schemas.microsoft.com/office/powerpoint/2010/main" xmlns="" val="700166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83130EE5-991A-8747-9FF2-1F705C44D37B}" type="datetimeFigureOut">
              <a:rPr lang="en-US" smtClean="0"/>
              <a:pPr/>
              <a:t>10/28/2016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A25B8F-DC50-AC4D-AAF6-9A3E9CC137C1}" type="slidenum">
              <a:rPr lang="en-US" smtClean="0"/>
              <a:pPr/>
              <a:t>‹#›</a:t>
            </a:fld>
            <a:endParaRPr lang="en-US"/>
          </a:p>
        </p:txBody>
      </p:sp>
    </p:spTree>
    <p:extLst>
      <p:ext uri="{BB962C8B-B14F-4D97-AF65-F5344CB8AC3E}">
        <p14:creationId xmlns:p14="http://schemas.microsoft.com/office/powerpoint/2010/main" xmlns="" val="4040057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83130EE5-991A-8747-9FF2-1F705C44D37B}" type="datetimeFigureOut">
              <a:rPr lang="en-US" smtClean="0"/>
              <a:pPr/>
              <a:t>10/28/2016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A25B8F-DC50-AC4D-AAF6-9A3E9CC137C1}" type="slidenum">
              <a:rPr lang="en-US" smtClean="0"/>
              <a:pPr/>
              <a:t>‹#›</a:t>
            </a:fld>
            <a:endParaRPr lang="en-US"/>
          </a:p>
        </p:txBody>
      </p:sp>
    </p:spTree>
    <p:extLst>
      <p:ext uri="{BB962C8B-B14F-4D97-AF65-F5344CB8AC3E}">
        <p14:creationId xmlns:p14="http://schemas.microsoft.com/office/powerpoint/2010/main" xmlns="" val="3136963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83130EE5-991A-8747-9FF2-1F705C44D37B}" type="datetimeFigureOut">
              <a:rPr lang="en-US" smtClean="0"/>
              <a:pPr/>
              <a:t>10/28/2016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A25B8F-DC50-AC4D-AAF6-9A3E9CC137C1}" type="slidenum">
              <a:rPr lang="en-US" smtClean="0"/>
              <a:pPr/>
              <a:t>‹#›</a:t>
            </a:fld>
            <a:endParaRPr lang="en-US"/>
          </a:p>
        </p:txBody>
      </p:sp>
    </p:spTree>
    <p:extLst>
      <p:ext uri="{BB962C8B-B14F-4D97-AF65-F5344CB8AC3E}">
        <p14:creationId xmlns:p14="http://schemas.microsoft.com/office/powerpoint/2010/main" xmlns="" val="2344022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83130EE5-991A-8747-9FF2-1F705C44D37B}" type="datetimeFigureOut">
              <a:rPr lang="en-US" smtClean="0"/>
              <a:pPr/>
              <a:t>10/28/2016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A25B8F-DC50-AC4D-AAF6-9A3E9CC137C1}" type="slidenum">
              <a:rPr lang="en-US" smtClean="0"/>
              <a:pPr/>
              <a:t>‹#›</a:t>
            </a:fld>
            <a:endParaRPr lang="en-US"/>
          </a:p>
        </p:txBody>
      </p:sp>
    </p:spTree>
    <p:extLst>
      <p:ext uri="{BB962C8B-B14F-4D97-AF65-F5344CB8AC3E}">
        <p14:creationId xmlns:p14="http://schemas.microsoft.com/office/powerpoint/2010/main" xmlns="" val="2959685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83130EE5-991A-8747-9FF2-1F705C44D37B}" type="datetimeFigureOut">
              <a:rPr lang="en-US" smtClean="0"/>
              <a:pPr/>
              <a:t>10/28/2016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A25B8F-DC50-AC4D-AAF6-9A3E9CC137C1}" type="slidenum">
              <a:rPr lang="en-US" smtClean="0"/>
              <a:pPr/>
              <a:t>‹#›</a:t>
            </a:fld>
            <a:endParaRPr lang="en-US"/>
          </a:p>
        </p:txBody>
      </p:sp>
    </p:spTree>
    <p:extLst>
      <p:ext uri="{BB962C8B-B14F-4D97-AF65-F5344CB8AC3E}">
        <p14:creationId xmlns:p14="http://schemas.microsoft.com/office/powerpoint/2010/main" xmlns="" val="3391373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3130EE5-991A-8747-9FF2-1F705C44D37B}" type="datetimeFigureOut">
              <a:rPr lang="en-US" smtClean="0"/>
              <a:pPr/>
              <a:t>10/28/2016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A25B8F-DC50-AC4D-AAF6-9A3E9CC137C1}" type="slidenum">
              <a:rPr lang="en-US" smtClean="0"/>
              <a:pPr/>
              <a:t>‹#›</a:t>
            </a:fld>
            <a:endParaRPr lang="en-US"/>
          </a:p>
        </p:txBody>
      </p:sp>
    </p:spTree>
    <p:extLst>
      <p:ext uri="{BB962C8B-B14F-4D97-AF65-F5344CB8AC3E}">
        <p14:creationId xmlns:p14="http://schemas.microsoft.com/office/powerpoint/2010/main" xmlns="" val="1605459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130EE5-991A-8747-9FF2-1F705C44D37B}" type="datetimeFigureOut">
              <a:rPr lang="en-US" smtClean="0"/>
              <a:pPr/>
              <a:t>10/28/2016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A25B8F-DC50-AC4D-AAF6-9A3E9CC137C1}" type="slidenum">
              <a:rPr lang="en-US" smtClean="0"/>
              <a:pPr/>
              <a:t>‹#›</a:t>
            </a:fld>
            <a:endParaRPr lang="en-US"/>
          </a:p>
        </p:txBody>
      </p:sp>
    </p:spTree>
    <p:extLst>
      <p:ext uri="{BB962C8B-B14F-4D97-AF65-F5344CB8AC3E}">
        <p14:creationId xmlns:p14="http://schemas.microsoft.com/office/powerpoint/2010/main" xmlns="" val="2417818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83130EE5-991A-8747-9FF2-1F705C44D37B}" type="datetimeFigureOut">
              <a:rPr lang="en-US" smtClean="0"/>
              <a:pPr/>
              <a:t>10/28/2016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A25B8F-DC50-AC4D-AAF6-9A3E9CC137C1}" type="slidenum">
              <a:rPr lang="en-US" smtClean="0"/>
              <a:pPr/>
              <a:t>‹#›</a:t>
            </a:fld>
            <a:endParaRPr lang="en-US"/>
          </a:p>
        </p:txBody>
      </p:sp>
    </p:spTree>
    <p:extLst>
      <p:ext uri="{BB962C8B-B14F-4D97-AF65-F5344CB8AC3E}">
        <p14:creationId xmlns:p14="http://schemas.microsoft.com/office/powerpoint/2010/main" xmlns="" val="4063664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83130EE5-991A-8747-9FF2-1F705C44D37B}" type="datetimeFigureOut">
              <a:rPr lang="en-US" smtClean="0"/>
              <a:pPr/>
              <a:t>10/28/2016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A25B8F-DC50-AC4D-AAF6-9A3E9CC137C1}" type="slidenum">
              <a:rPr lang="en-US" smtClean="0"/>
              <a:pPr/>
              <a:t>‹#›</a:t>
            </a:fld>
            <a:endParaRPr lang="en-US"/>
          </a:p>
        </p:txBody>
      </p:sp>
    </p:spTree>
    <p:extLst>
      <p:ext uri="{BB962C8B-B14F-4D97-AF65-F5344CB8AC3E}">
        <p14:creationId xmlns:p14="http://schemas.microsoft.com/office/powerpoint/2010/main" xmlns="" val="3910700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130EE5-991A-8747-9FF2-1F705C44D37B}" type="datetimeFigureOut">
              <a:rPr lang="en-US" smtClean="0"/>
              <a:pPr/>
              <a:t>10/28/2016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A25B8F-DC50-AC4D-AAF6-9A3E9CC137C1}" type="slidenum">
              <a:rPr lang="en-US" smtClean="0"/>
              <a:pPr/>
              <a:t>‹#›</a:t>
            </a:fld>
            <a:endParaRPr lang="en-US"/>
          </a:p>
        </p:txBody>
      </p:sp>
    </p:spTree>
    <p:extLst>
      <p:ext uri="{BB962C8B-B14F-4D97-AF65-F5344CB8AC3E}">
        <p14:creationId xmlns:p14="http://schemas.microsoft.com/office/powerpoint/2010/main" xmlns="" val="24346186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hyperlink" Target="mailto:CorporateProcurement@glasgow.gov.uk"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jpeg"/></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hyperlink" Target="http://www.sdpscotland.co.uk/" TargetMode="Externa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jpeg"/></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hyperlink" Target="http://www.publiccontractsscotland.gov.uk/" TargetMode="External"/><Relationship Id="rId4" Type="http://schemas.openxmlformats.org/officeDocument/2006/relationships/image" Target="../media/image9.jpeg"/></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17.jpeg"/></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17.jpeg"/></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www.sdpscotland.co.uk/"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8.jpeg"/></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9.jpeg"/></Relationships>
</file>

<file path=ppt/slides/_rels/slide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hyperlink" Target="http://www.sdpscotland.co.uk/" TargetMode="External"/><Relationship Id="rId4" Type="http://schemas.openxmlformats.org/officeDocument/2006/relationships/image" Target="../media/image20.jpeg"/></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hyperlink" Target="http://www.publiccontractsscotland.gov.uk/"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9088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772152" y="1690112"/>
            <a:ext cx="3599695" cy="3477775"/>
          </a:xfrm>
          <a:prstGeom prst="rect">
            <a:avLst/>
          </a:prstGeom>
        </p:spPr>
      </p:pic>
    </p:spTree>
    <p:extLst>
      <p:ext uri="{BB962C8B-B14F-4D97-AF65-F5344CB8AC3E}">
        <p14:creationId xmlns:p14="http://schemas.microsoft.com/office/powerpoint/2010/main" xmlns="" val="42011083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latin typeface="Verdana" panose="020B0604030504040204" pitchFamily="34" charset="0"/>
                <a:ea typeface="Verdana" panose="020B0604030504040204" pitchFamily="34" charset="0"/>
                <a:cs typeface="Verdana" panose="020B0604030504040204" pitchFamily="34" charset="0"/>
              </a:rPr>
              <a:t>Commodity Classification</a:t>
            </a:r>
            <a:endParaRPr lang="en-GB" sz="3200"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p:txBody>
          <a:bodyPr>
            <a:normAutofit/>
          </a:bodyPr>
          <a:lstStyle/>
          <a:p>
            <a:r>
              <a:rPr lang="en-GB" sz="2100" dirty="0" smtClean="0">
                <a:latin typeface="Verdana" panose="020B0604030504040204" pitchFamily="34" charset="0"/>
                <a:ea typeface="Verdana" panose="020B0604030504040204" pitchFamily="34" charset="0"/>
                <a:cs typeface="Verdana" panose="020B0604030504040204" pitchFamily="34" charset="0"/>
              </a:rPr>
              <a:t>Glasgow 2018 European Championships has its own Commodity Classification on PCS-A </a:t>
            </a:r>
          </a:p>
          <a:p>
            <a:pPr marL="0" indent="0">
              <a:buNone/>
            </a:pPr>
            <a:endParaRPr lang="en-GB" sz="2100" dirty="0" smtClean="0">
              <a:latin typeface="Verdana" panose="020B0604030504040204" pitchFamily="34" charset="0"/>
              <a:ea typeface="Verdana" panose="020B0604030504040204" pitchFamily="34" charset="0"/>
              <a:cs typeface="Verdana" panose="020B0604030504040204" pitchFamily="34" charset="0"/>
            </a:endParaRPr>
          </a:p>
          <a:p>
            <a:r>
              <a:rPr lang="en-GB" sz="2100" dirty="0" smtClean="0">
                <a:latin typeface="Verdana" panose="020B0604030504040204" pitchFamily="34" charset="0"/>
                <a:ea typeface="Verdana" panose="020B0604030504040204" pitchFamily="34" charset="0"/>
                <a:cs typeface="Verdana" panose="020B0604030504040204" pitchFamily="34" charset="0"/>
              </a:rPr>
              <a:t>When registering or updating your business profile, selecting this classification will ensure you receive free email alerts when G2018 publish opportunities.</a:t>
            </a:r>
          </a:p>
          <a:p>
            <a:pPr marL="0" indent="0">
              <a:buNone/>
            </a:pPr>
            <a:endParaRPr lang="en-GB" sz="2100" dirty="0" smtClean="0">
              <a:latin typeface="Verdana" panose="020B0604030504040204" pitchFamily="34" charset="0"/>
              <a:ea typeface="Verdana" panose="020B0604030504040204" pitchFamily="34" charset="0"/>
              <a:cs typeface="Verdana" panose="020B0604030504040204" pitchFamily="34" charset="0"/>
            </a:endParaRPr>
          </a:p>
          <a:p>
            <a:r>
              <a:rPr lang="en-GB" sz="2100" dirty="0" smtClean="0">
                <a:latin typeface="Verdana" panose="020B0604030504040204" pitchFamily="34" charset="0"/>
                <a:ea typeface="Verdana" panose="020B0604030504040204" pitchFamily="34" charset="0"/>
                <a:cs typeface="Verdana" panose="020B0604030504040204" pitchFamily="34" charset="0"/>
              </a:rPr>
              <a:t>Whenever relevant, other commodity classifications will be used to help appropriately categorise the type of good or service being procured.</a:t>
            </a:r>
            <a:endParaRPr lang="en-GB" dirty="0"/>
          </a:p>
        </p:txBody>
      </p:sp>
      <p:pic>
        <p:nvPicPr>
          <p:cNvPr id="4" name="Picture 3" descr="pp page two.pdf"/>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90500"/>
            <a:ext cx="9144000" cy="6461615"/>
          </a:xfrm>
          <a:prstGeom prst="rect">
            <a:avLst/>
          </a:prstGeom>
        </p:spPr>
      </p:pic>
    </p:spTree>
    <p:extLst>
      <p:ext uri="{BB962C8B-B14F-4D97-AF65-F5344CB8AC3E}">
        <p14:creationId xmlns:p14="http://schemas.microsoft.com/office/powerpoint/2010/main" xmlns="" val="40952534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latin typeface="Verdana" panose="020B0604030504040204" pitchFamily="34" charset="0"/>
                <a:ea typeface="Verdana" panose="020B0604030504040204" pitchFamily="34" charset="0"/>
                <a:cs typeface="Verdana" panose="020B0604030504040204" pitchFamily="34" charset="0"/>
              </a:rPr>
              <a:t>Our Requirements</a:t>
            </a:r>
            <a:endParaRPr lang="en-GB" sz="3200"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p:txBody>
          <a:bodyPr>
            <a:noAutofit/>
          </a:bodyPr>
          <a:lstStyle/>
          <a:p>
            <a:r>
              <a:rPr lang="en-GB" sz="1400" dirty="0" smtClean="0">
                <a:latin typeface="Verdana" panose="020B0604030504040204" pitchFamily="34" charset="0"/>
                <a:ea typeface="Verdana" panose="020B0604030504040204" pitchFamily="34" charset="0"/>
                <a:cs typeface="Verdana" panose="020B0604030504040204" pitchFamily="34" charset="0"/>
              </a:rPr>
              <a:t>Glasgow 2018 have already advertised a number of requirements including Accommodation Management Services, Legal Services, Timing, Scoring and Results and Ticketing. This activity is set to increase with the majority </a:t>
            </a:r>
            <a:r>
              <a:rPr lang="en-GB" sz="1400" dirty="0">
                <a:latin typeface="Verdana" panose="020B0604030504040204" pitchFamily="34" charset="0"/>
                <a:ea typeface="Verdana" panose="020B0604030504040204" pitchFamily="34" charset="0"/>
                <a:cs typeface="Verdana" panose="020B0604030504040204" pitchFamily="34" charset="0"/>
              </a:rPr>
              <a:t>of contracts </a:t>
            </a:r>
            <a:r>
              <a:rPr lang="en-GB" sz="1400" dirty="0" smtClean="0">
                <a:latin typeface="Verdana" panose="020B0604030504040204" pitchFamily="34" charset="0"/>
                <a:ea typeface="Verdana" panose="020B0604030504040204" pitchFamily="34" charset="0"/>
                <a:cs typeface="Verdana" panose="020B0604030504040204" pitchFamily="34" charset="0"/>
              </a:rPr>
              <a:t> likely to </a:t>
            </a:r>
            <a:r>
              <a:rPr lang="en-GB" sz="1400" dirty="0">
                <a:latin typeface="Verdana" panose="020B0604030504040204" pitchFamily="34" charset="0"/>
                <a:ea typeface="Verdana" panose="020B0604030504040204" pitchFamily="34" charset="0"/>
                <a:cs typeface="Verdana" panose="020B0604030504040204" pitchFamily="34" charset="0"/>
              </a:rPr>
              <a:t>be awarded throughout 2017 and 2018.</a:t>
            </a:r>
          </a:p>
          <a:p>
            <a:pPr marL="0" indent="0">
              <a:buNone/>
            </a:pPr>
            <a:endParaRPr lang="en-GB" sz="1400" dirty="0">
              <a:latin typeface="Verdana" panose="020B0604030504040204" pitchFamily="34" charset="0"/>
              <a:ea typeface="Verdana" panose="020B0604030504040204" pitchFamily="34" charset="0"/>
              <a:cs typeface="Verdana" panose="020B0604030504040204" pitchFamily="34" charset="0"/>
            </a:endParaRPr>
          </a:p>
          <a:p>
            <a:r>
              <a:rPr lang="en-GB" sz="1400" dirty="0" smtClean="0">
                <a:latin typeface="Verdana" panose="020B0604030504040204" pitchFamily="34" charset="0"/>
                <a:ea typeface="Verdana" panose="020B0604030504040204" pitchFamily="34" charset="0"/>
                <a:cs typeface="Verdana" panose="020B0604030504040204" pitchFamily="34" charset="0"/>
              </a:rPr>
              <a:t>It </a:t>
            </a:r>
            <a:r>
              <a:rPr lang="en-GB" sz="1400" dirty="0">
                <a:latin typeface="Verdana" panose="020B0604030504040204" pitchFamily="34" charset="0"/>
                <a:ea typeface="Verdana" panose="020B0604030504040204" pitchFamily="34" charset="0"/>
                <a:cs typeface="Verdana" panose="020B0604030504040204" pitchFamily="34" charset="0"/>
              </a:rPr>
              <a:t>is expected that  a variety of  opportunities for goods and services  will exist at a  range of values.  Whilst not exclusive or exhaustive, Glasgow 2018s  requirements are  likely to include ; </a:t>
            </a:r>
          </a:p>
          <a:p>
            <a:pPr lvl="1"/>
            <a:r>
              <a:rPr lang="en-GB" sz="1400" dirty="0">
                <a:latin typeface="Verdana" panose="020B0604030504040204" pitchFamily="34" charset="0"/>
                <a:ea typeface="Verdana" panose="020B0604030504040204" pitchFamily="34" charset="0"/>
                <a:cs typeface="Verdana" panose="020B0604030504040204" pitchFamily="34" charset="0"/>
              </a:rPr>
              <a:t>Technology</a:t>
            </a:r>
          </a:p>
          <a:p>
            <a:pPr lvl="1"/>
            <a:r>
              <a:rPr lang="en-GB" sz="1400" dirty="0">
                <a:latin typeface="Verdana" panose="020B0604030504040204" pitchFamily="34" charset="0"/>
                <a:ea typeface="Verdana" panose="020B0604030504040204" pitchFamily="34" charset="0"/>
                <a:cs typeface="Verdana" panose="020B0604030504040204" pitchFamily="34" charset="0"/>
              </a:rPr>
              <a:t>Power</a:t>
            </a:r>
          </a:p>
          <a:p>
            <a:pPr lvl="1"/>
            <a:r>
              <a:rPr lang="en-GB" sz="1400" dirty="0">
                <a:latin typeface="Verdana" panose="020B0604030504040204" pitchFamily="34" charset="0"/>
                <a:ea typeface="Verdana" panose="020B0604030504040204" pitchFamily="34" charset="0"/>
                <a:cs typeface="Verdana" panose="020B0604030504040204" pitchFamily="34" charset="0"/>
              </a:rPr>
              <a:t>Marketing and Creative Design </a:t>
            </a:r>
          </a:p>
          <a:p>
            <a:pPr lvl="1"/>
            <a:r>
              <a:rPr lang="en-GB" sz="1400" dirty="0">
                <a:latin typeface="Verdana" panose="020B0604030504040204" pitchFamily="34" charset="0"/>
                <a:ea typeface="Verdana" panose="020B0604030504040204" pitchFamily="34" charset="0"/>
                <a:cs typeface="Verdana" panose="020B0604030504040204" pitchFamily="34" charset="0"/>
              </a:rPr>
              <a:t>Event Services</a:t>
            </a:r>
          </a:p>
          <a:p>
            <a:pPr lvl="1"/>
            <a:r>
              <a:rPr lang="en-GB" sz="1400" dirty="0">
                <a:latin typeface="Verdana" panose="020B0604030504040204" pitchFamily="34" charset="0"/>
                <a:ea typeface="Verdana" panose="020B0604030504040204" pitchFamily="34" charset="0"/>
                <a:cs typeface="Verdana" panose="020B0604030504040204" pitchFamily="34" charset="0"/>
              </a:rPr>
              <a:t>Overlay Infrastructure and </a:t>
            </a:r>
          </a:p>
          <a:p>
            <a:pPr lvl="1"/>
            <a:r>
              <a:rPr lang="en-GB" sz="1400" dirty="0">
                <a:latin typeface="Verdana" panose="020B0604030504040204" pitchFamily="34" charset="0"/>
                <a:ea typeface="Verdana" panose="020B0604030504040204" pitchFamily="34" charset="0"/>
                <a:cs typeface="Verdana" panose="020B0604030504040204" pitchFamily="34" charset="0"/>
              </a:rPr>
              <a:t>Ground </a:t>
            </a:r>
            <a:r>
              <a:rPr lang="en-GB" sz="1400" dirty="0" smtClean="0">
                <a:latin typeface="Verdana" panose="020B0604030504040204" pitchFamily="34" charset="0"/>
                <a:ea typeface="Verdana" panose="020B0604030504040204" pitchFamily="34" charset="0"/>
                <a:cs typeface="Verdana" panose="020B0604030504040204" pitchFamily="34" charset="0"/>
              </a:rPr>
              <a:t>Transport</a:t>
            </a:r>
            <a:endParaRPr lang="en-GB" sz="1600" dirty="0">
              <a:latin typeface="Verdana" panose="020B0604030504040204" pitchFamily="34" charset="0"/>
              <a:ea typeface="Verdana" panose="020B0604030504040204" pitchFamily="34" charset="0"/>
              <a:cs typeface="Verdana" panose="020B0604030504040204" pitchFamily="34" charset="0"/>
            </a:endParaRPr>
          </a:p>
          <a:p>
            <a:pPr marL="457200" lvl="1" indent="0">
              <a:buNone/>
            </a:pPr>
            <a:endParaRPr lang="en-GB" sz="1600" dirty="0">
              <a:latin typeface="Verdana" panose="020B0604030504040204" pitchFamily="34" charset="0"/>
              <a:ea typeface="Verdana" panose="020B0604030504040204" pitchFamily="34" charset="0"/>
              <a:cs typeface="Verdana" panose="020B0604030504040204" pitchFamily="34" charset="0"/>
            </a:endParaRPr>
          </a:p>
          <a:p>
            <a:r>
              <a:rPr lang="en-GB" sz="1400" dirty="0" smtClean="0">
                <a:latin typeface="Verdana" panose="020B0604030504040204" pitchFamily="34" charset="0"/>
                <a:ea typeface="Verdana" panose="020B0604030504040204" pitchFamily="34" charset="0"/>
                <a:cs typeface="Verdana" panose="020B0604030504040204" pitchFamily="34" charset="0"/>
              </a:rPr>
              <a:t>Further details of our requirement and procurement timetable will be added as our planning evolves. </a:t>
            </a:r>
            <a:endParaRPr lang="en-GB" sz="1400" dirty="0">
              <a:latin typeface="Verdana" panose="020B0604030504040204" pitchFamily="34" charset="0"/>
              <a:ea typeface="Verdana" panose="020B0604030504040204" pitchFamily="34" charset="0"/>
              <a:cs typeface="Verdana" panose="020B0604030504040204" pitchFamily="34" charset="0"/>
            </a:endParaRPr>
          </a:p>
        </p:txBody>
      </p:sp>
      <p:pic>
        <p:nvPicPr>
          <p:cNvPr id="4" name="Picture 3" descr="pp page two.pdf"/>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90500"/>
            <a:ext cx="9144000" cy="6461615"/>
          </a:xfrm>
          <a:prstGeom prst="rect">
            <a:avLst/>
          </a:prstGeom>
        </p:spPr>
      </p:pic>
    </p:spTree>
    <p:extLst>
      <p:ext uri="{BB962C8B-B14F-4D97-AF65-F5344CB8AC3E}">
        <p14:creationId xmlns:p14="http://schemas.microsoft.com/office/powerpoint/2010/main" xmlns="" val="29393306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smtClean="0">
                <a:latin typeface="Verdana" panose="020B0604030504040204" pitchFamily="34" charset="0"/>
                <a:ea typeface="Verdana" panose="020B0604030504040204" pitchFamily="34" charset="0"/>
                <a:cs typeface="Verdana" panose="020B0604030504040204" pitchFamily="34" charset="0"/>
              </a:rPr>
              <a:t>Tendering and Evaluation Process</a:t>
            </a:r>
            <a:endParaRPr lang="en-GB" sz="2400"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p:txBody>
          <a:bodyPr>
            <a:normAutofit/>
          </a:bodyPr>
          <a:lstStyle/>
          <a:p>
            <a:r>
              <a:rPr lang="en-GB" sz="2000" dirty="0">
                <a:latin typeface="Verdana" panose="020B0604030504040204" pitchFamily="34" charset="0"/>
                <a:ea typeface="Verdana" panose="020B0604030504040204" pitchFamily="34" charset="0"/>
                <a:cs typeface="Verdana" panose="020B0604030504040204" pitchFamily="34" charset="0"/>
              </a:rPr>
              <a:t>Glasgow </a:t>
            </a:r>
            <a:r>
              <a:rPr lang="en-GB" sz="2000" dirty="0" smtClean="0">
                <a:latin typeface="Verdana" panose="020B0604030504040204" pitchFamily="34" charset="0"/>
                <a:ea typeface="Verdana" panose="020B0604030504040204" pitchFamily="34" charset="0"/>
                <a:cs typeface="Verdana" panose="020B0604030504040204" pitchFamily="34" charset="0"/>
              </a:rPr>
              <a:t>2018 </a:t>
            </a:r>
            <a:r>
              <a:rPr lang="en-GB" sz="2000" dirty="0">
                <a:latin typeface="Verdana" panose="020B0604030504040204" pitchFamily="34" charset="0"/>
                <a:ea typeface="Verdana" panose="020B0604030504040204" pitchFamily="34" charset="0"/>
                <a:cs typeface="Verdana" panose="020B0604030504040204" pitchFamily="34" charset="0"/>
              </a:rPr>
              <a:t>operates a fair and transparent procurement process </a:t>
            </a:r>
            <a:r>
              <a:rPr lang="en-GB" sz="2000" dirty="0" smtClean="0">
                <a:latin typeface="Verdana" panose="020B0604030504040204" pitchFamily="34" charset="0"/>
                <a:ea typeface="Verdana" panose="020B0604030504040204" pitchFamily="34" charset="0"/>
                <a:cs typeface="Verdana" panose="020B0604030504040204" pitchFamily="34" charset="0"/>
              </a:rPr>
              <a:t>which  </a:t>
            </a:r>
            <a:r>
              <a:rPr lang="en-GB" sz="2000" dirty="0">
                <a:latin typeface="Verdana" panose="020B0604030504040204" pitchFamily="34" charset="0"/>
                <a:ea typeface="Verdana" panose="020B0604030504040204" pitchFamily="34" charset="0"/>
                <a:cs typeface="Verdana" panose="020B0604030504040204" pitchFamily="34" charset="0"/>
              </a:rPr>
              <a:t>awards </a:t>
            </a:r>
            <a:r>
              <a:rPr lang="en-GB" sz="2000" dirty="0" smtClean="0">
                <a:latin typeface="Verdana" panose="020B0604030504040204" pitchFamily="34" charset="0"/>
                <a:ea typeface="Verdana" panose="020B0604030504040204" pitchFamily="34" charset="0"/>
                <a:cs typeface="Verdana" panose="020B0604030504040204" pitchFamily="34" charset="0"/>
              </a:rPr>
              <a:t>contracts </a:t>
            </a:r>
            <a:r>
              <a:rPr lang="en-GB" sz="2000" dirty="0">
                <a:latin typeface="Verdana" panose="020B0604030504040204" pitchFamily="34" charset="0"/>
                <a:ea typeface="Verdana" panose="020B0604030504040204" pitchFamily="34" charset="0"/>
                <a:cs typeface="Verdana" panose="020B0604030504040204" pitchFamily="34" charset="0"/>
              </a:rPr>
              <a:t>on the basis of best overall value</a:t>
            </a:r>
            <a:r>
              <a:rPr lang="en-GB" sz="2000" dirty="0" smtClean="0">
                <a:latin typeface="Verdana" panose="020B0604030504040204" pitchFamily="34" charset="0"/>
                <a:ea typeface="Verdana" panose="020B0604030504040204" pitchFamily="34" charset="0"/>
                <a:cs typeface="Verdana" panose="020B0604030504040204" pitchFamily="34" charset="0"/>
              </a:rPr>
              <a:t>.</a:t>
            </a:r>
          </a:p>
          <a:p>
            <a:pPr marL="0" indent="0">
              <a:buNone/>
            </a:pPr>
            <a:endParaRPr lang="en-GB" sz="2000" dirty="0" smtClean="0">
              <a:latin typeface="Verdana" panose="020B0604030504040204" pitchFamily="34" charset="0"/>
              <a:ea typeface="Verdana" panose="020B0604030504040204" pitchFamily="34" charset="0"/>
              <a:cs typeface="Verdana" panose="020B0604030504040204" pitchFamily="34" charset="0"/>
            </a:endParaRPr>
          </a:p>
          <a:p>
            <a:r>
              <a:rPr lang="en-GB" sz="2000" dirty="0" smtClean="0">
                <a:latin typeface="Verdana" panose="020B0604030504040204" pitchFamily="34" charset="0"/>
                <a:ea typeface="Verdana" panose="020B0604030504040204" pitchFamily="34" charset="0"/>
                <a:cs typeface="Verdana" panose="020B0604030504040204" pitchFamily="34" charset="0"/>
              </a:rPr>
              <a:t> </a:t>
            </a:r>
            <a:r>
              <a:rPr lang="en-GB" sz="2000" dirty="0">
                <a:latin typeface="Verdana" panose="020B0604030504040204" pitchFamily="34" charset="0"/>
                <a:ea typeface="Verdana" panose="020B0604030504040204" pitchFamily="34" charset="0"/>
                <a:cs typeface="Verdana" panose="020B0604030504040204" pitchFamily="34" charset="0"/>
              </a:rPr>
              <a:t>An explanation of how we measure value is included in every </a:t>
            </a:r>
            <a:r>
              <a:rPr lang="en-GB" sz="2000" dirty="0" smtClean="0">
                <a:latin typeface="Verdana" panose="020B0604030504040204" pitchFamily="34" charset="0"/>
                <a:ea typeface="Verdana" panose="020B0604030504040204" pitchFamily="34" charset="0"/>
                <a:cs typeface="Verdana" panose="020B0604030504040204" pitchFamily="34" charset="0"/>
              </a:rPr>
              <a:t>tender, </a:t>
            </a:r>
            <a:r>
              <a:rPr lang="en-GB" sz="2000" dirty="0">
                <a:latin typeface="Verdana" panose="020B0604030504040204" pitchFamily="34" charset="0"/>
                <a:ea typeface="Verdana" panose="020B0604030504040204" pitchFamily="34" charset="0"/>
                <a:cs typeface="Verdana" panose="020B0604030504040204" pitchFamily="34" charset="0"/>
              </a:rPr>
              <a:t>covering the information which we require potential suppliers to complete, and scoring across a range of quality and cost factors to determine the winning </a:t>
            </a:r>
            <a:r>
              <a:rPr lang="en-GB" sz="2000" dirty="0" smtClean="0">
                <a:latin typeface="Verdana" panose="020B0604030504040204" pitchFamily="34" charset="0"/>
                <a:ea typeface="Verdana" panose="020B0604030504040204" pitchFamily="34" charset="0"/>
                <a:cs typeface="Verdana" panose="020B0604030504040204" pitchFamily="34" charset="0"/>
              </a:rPr>
              <a:t>bid.</a:t>
            </a:r>
          </a:p>
          <a:p>
            <a:pPr marL="0" indent="0">
              <a:buNone/>
            </a:pPr>
            <a:endParaRPr lang="en-GB" sz="2000" dirty="0" smtClean="0">
              <a:latin typeface="Verdana" panose="020B0604030504040204" pitchFamily="34" charset="0"/>
              <a:ea typeface="Verdana" panose="020B0604030504040204" pitchFamily="34" charset="0"/>
              <a:cs typeface="Verdana" panose="020B0604030504040204" pitchFamily="34" charset="0"/>
            </a:endParaRPr>
          </a:p>
          <a:p>
            <a:r>
              <a:rPr lang="en-GB" sz="2000" dirty="0" smtClean="0">
                <a:latin typeface="Verdana" panose="020B0604030504040204" pitchFamily="34" charset="0"/>
                <a:ea typeface="Verdana" panose="020B0604030504040204" pitchFamily="34" charset="0"/>
                <a:cs typeface="Verdana" panose="020B0604030504040204" pitchFamily="34" charset="0"/>
              </a:rPr>
              <a:t>We </a:t>
            </a:r>
            <a:r>
              <a:rPr lang="en-GB" sz="2000" dirty="0">
                <a:latin typeface="Verdana" panose="020B0604030504040204" pitchFamily="34" charset="0"/>
                <a:ea typeface="Verdana" panose="020B0604030504040204" pitchFamily="34" charset="0"/>
                <a:cs typeface="Verdana" panose="020B0604030504040204" pitchFamily="34" charset="0"/>
              </a:rPr>
              <a:t>know that completing tenders takes time and effort, and we try to make our tendering process as simple and straightforward as we can</a:t>
            </a:r>
          </a:p>
        </p:txBody>
      </p:sp>
      <p:pic>
        <p:nvPicPr>
          <p:cNvPr id="4" name="Picture 3" descr="pp page two.pdf"/>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90500"/>
            <a:ext cx="9144000" cy="6461615"/>
          </a:xfrm>
          <a:prstGeom prst="rect">
            <a:avLst/>
          </a:prstGeom>
        </p:spPr>
      </p:pic>
    </p:spTree>
    <p:extLst>
      <p:ext uri="{BB962C8B-B14F-4D97-AF65-F5344CB8AC3E}">
        <p14:creationId xmlns:p14="http://schemas.microsoft.com/office/powerpoint/2010/main" xmlns="" val="39944251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400" dirty="0" smtClean="0">
                <a:latin typeface="Verdana" panose="020B0604030504040204" pitchFamily="34" charset="0"/>
                <a:ea typeface="Verdana" panose="020B0604030504040204" pitchFamily="34" charset="0"/>
                <a:cs typeface="Verdana" panose="020B0604030504040204" pitchFamily="34" charset="0"/>
              </a:rPr>
              <a:t>Tendering and Evaluation Process -Community Benefits</a:t>
            </a:r>
            <a:endParaRPr lang="en-GB" sz="2400"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p:txBody>
          <a:bodyPr>
            <a:normAutofit lnSpcReduction="10000"/>
          </a:bodyPr>
          <a:lstStyle/>
          <a:p>
            <a:r>
              <a:rPr lang="en-GB" sz="2000" dirty="0" smtClean="0">
                <a:latin typeface="Verdana" panose="020B0604030504040204" pitchFamily="34" charset="0"/>
                <a:ea typeface="Verdana" panose="020B0604030504040204" pitchFamily="34" charset="0"/>
                <a:cs typeface="Verdana" panose="020B0604030504040204" pitchFamily="34" charset="0"/>
              </a:rPr>
              <a:t>Wherever possible, Glasgow 2018 will seek to achieve community benefits through its tendering activities. All our tenders will therefore include an element of Community Benefits within the award criteria.</a:t>
            </a:r>
          </a:p>
          <a:p>
            <a:pPr marL="0" indent="0">
              <a:buNone/>
            </a:pPr>
            <a:endParaRPr lang="en-GB" sz="2000" dirty="0" smtClean="0">
              <a:latin typeface="Verdana" panose="020B0604030504040204" pitchFamily="34" charset="0"/>
              <a:ea typeface="Verdana" panose="020B0604030504040204" pitchFamily="34" charset="0"/>
              <a:cs typeface="Verdana" panose="020B0604030504040204" pitchFamily="34" charset="0"/>
            </a:endParaRPr>
          </a:p>
          <a:p>
            <a:r>
              <a:rPr lang="en-GB" sz="2000" dirty="0" smtClean="0">
                <a:latin typeface="Verdana" panose="020B0604030504040204" pitchFamily="34" charset="0"/>
                <a:ea typeface="Verdana" panose="020B0604030504040204" pitchFamily="34" charset="0"/>
                <a:cs typeface="Verdana" panose="020B0604030504040204" pitchFamily="34" charset="0"/>
              </a:rPr>
              <a:t>Whilst the inclusion of community benefits in each tender will differ depending on  the duration, complexity and value of the good or service – the tender documents will outline the requirements as they relate to that specific opportunity</a:t>
            </a:r>
          </a:p>
          <a:p>
            <a:pPr marL="0" indent="0">
              <a:buNone/>
            </a:pPr>
            <a:endParaRPr lang="en-GB" sz="2000" dirty="0" smtClean="0">
              <a:latin typeface="Verdana" panose="020B0604030504040204" pitchFamily="34" charset="0"/>
              <a:ea typeface="Verdana" panose="020B0604030504040204" pitchFamily="34" charset="0"/>
              <a:cs typeface="Verdana" panose="020B0604030504040204" pitchFamily="34" charset="0"/>
            </a:endParaRPr>
          </a:p>
          <a:p>
            <a:r>
              <a:rPr lang="en-GB" sz="2000" dirty="0" smtClean="0">
                <a:latin typeface="Verdana" panose="020B0604030504040204" pitchFamily="34" charset="0"/>
                <a:ea typeface="Verdana" panose="020B0604030504040204" pitchFamily="34" charset="0"/>
                <a:cs typeface="Verdana" panose="020B0604030504040204" pitchFamily="34" charset="0"/>
              </a:rPr>
              <a:t>For illustration, the ways in which this could be included are;  </a:t>
            </a:r>
            <a:r>
              <a:rPr lang="en-GB" sz="2000" u="sng" dirty="0" smtClean="0">
                <a:latin typeface="Verdana" panose="020B0604030504040204" pitchFamily="34" charset="0"/>
                <a:ea typeface="Verdana" panose="020B0604030504040204" pitchFamily="34" charset="0"/>
                <a:cs typeface="Verdana" panose="020B0604030504040204" pitchFamily="34" charset="0"/>
              </a:rPr>
              <a:t>Mandatory</a:t>
            </a:r>
            <a:r>
              <a:rPr lang="en-GB" sz="2000" dirty="0" smtClean="0">
                <a:latin typeface="Verdana" panose="020B0604030504040204" pitchFamily="34" charset="0"/>
                <a:ea typeface="Verdana" panose="020B0604030504040204" pitchFamily="34" charset="0"/>
                <a:cs typeface="Verdana" panose="020B0604030504040204" pitchFamily="34" charset="0"/>
              </a:rPr>
              <a:t> </a:t>
            </a:r>
            <a:r>
              <a:rPr lang="en-GB" sz="2000" dirty="0">
                <a:latin typeface="Verdana" panose="020B0604030504040204" pitchFamily="34" charset="0"/>
                <a:ea typeface="Verdana" panose="020B0604030504040204" pitchFamily="34" charset="0"/>
                <a:cs typeface="Verdana" panose="020B0604030504040204" pitchFamily="34" charset="0"/>
              </a:rPr>
              <a:t> </a:t>
            </a:r>
            <a:r>
              <a:rPr lang="en-GB" sz="2000" dirty="0" smtClean="0">
                <a:latin typeface="Verdana" panose="020B0604030504040204" pitchFamily="34" charset="0"/>
                <a:ea typeface="Verdana" panose="020B0604030504040204" pitchFamily="34" charset="0"/>
                <a:cs typeface="Verdana" panose="020B0604030504040204" pitchFamily="34" charset="0"/>
              </a:rPr>
              <a:t>(</a:t>
            </a:r>
            <a:r>
              <a:rPr lang="en-GB" sz="2000" dirty="0" err="1" smtClean="0">
                <a:latin typeface="Verdana" panose="020B0604030504040204" pitchFamily="34" charset="0"/>
                <a:ea typeface="Verdana" panose="020B0604030504040204" pitchFamily="34" charset="0"/>
                <a:cs typeface="Verdana" panose="020B0604030504040204" pitchFamily="34" charset="0"/>
              </a:rPr>
              <a:t>ie</a:t>
            </a:r>
            <a:r>
              <a:rPr lang="en-GB" sz="2000" dirty="0" smtClean="0">
                <a:latin typeface="Verdana" panose="020B0604030504040204" pitchFamily="34" charset="0"/>
                <a:ea typeface="Verdana" panose="020B0604030504040204" pitchFamily="34" charset="0"/>
                <a:cs typeface="Verdana" panose="020B0604030504040204" pitchFamily="34" charset="0"/>
              </a:rPr>
              <a:t> Sub contract advertising), </a:t>
            </a:r>
            <a:r>
              <a:rPr lang="en-GB" sz="2000" u="sng" dirty="0" smtClean="0">
                <a:latin typeface="Verdana" panose="020B0604030504040204" pitchFamily="34" charset="0"/>
                <a:ea typeface="Verdana" panose="020B0604030504040204" pitchFamily="34" charset="0"/>
                <a:cs typeface="Verdana" panose="020B0604030504040204" pitchFamily="34" charset="0"/>
              </a:rPr>
              <a:t>Scored </a:t>
            </a:r>
            <a:r>
              <a:rPr lang="en-GB" sz="2000" dirty="0" smtClean="0">
                <a:latin typeface="Verdana" panose="020B0604030504040204" pitchFamily="34" charset="0"/>
                <a:ea typeface="Verdana" panose="020B0604030504040204" pitchFamily="34" charset="0"/>
                <a:cs typeface="Verdana" panose="020B0604030504040204" pitchFamily="34" charset="0"/>
              </a:rPr>
              <a:t>– Work </a:t>
            </a:r>
            <a:r>
              <a:rPr lang="en-GB" sz="2000" dirty="0" err="1" smtClean="0">
                <a:latin typeface="Verdana" panose="020B0604030504040204" pitchFamily="34" charset="0"/>
                <a:ea typeface="Verdana" panose="020B0604030504040204" pitchFamily="34" charset="0"/>
                <a:cs typeface="Verdana" panose="020B0604030504040204" pitchFamily="34" charset="0"/>
              </a:rPr>
              <a:t>Exp</a:t>
            </a:r>
            <a:r>
              <a:rPr lang="en-GB" sz="2000" dirty="0" smtClean="0">
                <a:latin typeface="Verdana" panose="020B0604030504040204" pitchFamily="34" charset="0"/>
                <a:ea typeface="Verdana" panose="020B0604030504040204" pitchFamily="34" charset="0"/>
                <a:cs typeface="Verdana" panose="020B0604030504040204" pitchFamily="34" charset="0"/>
              </a:rPr>
              <a:t>, Mod App or School visit and</a:t>
            </a:r>
            <a:r>
              <a:rPr lang="en-GB" sz="2000" dirty="0">
                <a:latin typeface="Verdana" panose="020B0604030504040204" pitchFamily="34" charset="0"/>
                <a:ea typeface="Verdana" panose="020B0604030504040204" pitchFamily="34" charset="0"/>
                <a:cs typeface="Verdana" panose="020B0604030504040204" pitchFamily="34" charset="0"/>
              </a:rPr>
              <a:t> </a:t>
            </a:r>
            <a:r>
              <a:rPr lang="en-GB" sz="2000" u="sng" dirty="0" smtClean="0">
                <a:latin typeface="Verdana" panose="020B0604030504040204" pitchFamily="34" charset="0"/>
                <a:ea typeface="Verdana" panose="020B0604030504040204" pitchFamily="34" charset="0"/>
                <a:cs typeface="Verdana" panose="020B0604030504040204" pitchFamily="34" charset="0"/>
              </a:rPr>
              <a:t>Non Scored </a:t>
            </a:r>
            <a:r>
              <a:rPr lang="en-GB" sz="2000" dirty="0" smtClean="0">
                <a:latin typeface="Verdana" panose="020B0604030504040204" pitchFamily="34" charset="0"/>
                <a:ea typeface="Verdana" panose="020B0604030504040204" pitchFamily="34" charset="0"/>
                <a:cs typeface="Verdana" panose="020B0604030504040204" pitchFamily="34" charset="0"/>
              </a:rPr>
              <a:t>– Voluntary  </a:t>
            </a:r>
            <a:endParaRPr lang="en-GB" sz="2000" dirty="0">
              <a:latin typeface="Verdana" panose="020B0604030504040204" pitchFamily="34" charset="0"/>
              <a:ea typeface="Verdana" panose="020B0604030504040204" pitchFamily="34" charset="0"/>
              <a:cs typeface="Verdana" panose="020B0604030504040204" pitchFamily="34" charset="0"/>
            </a:endParaRPr>
          </a:p>
        </p:txBody>
      </p:sp>
      <p:pic>
        <p:nvPicPr>
          <p:cNvPr id="4" name="Picture 3" descr="pp page two.pdf"/>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90500"/>
            <a:ext cx="9144000" cy="6461615"/>
          </a:xfrm>
          <a:prstGeom prst="rect">
            <a:avLst/>
          </a:prstGeom>
        </p:spPr>
      </p:pic>
    </p:spTree>
    <p:extLst>
      <p:ext uri="{BB962C8B-B14F-4D97-AF65-F5344CB8AC3E}">
        <p14:creationId xmlns:p14="http://schemas.microsoft.com/office/powerpoint/2010/main" xmlns="" val="18869788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a:latin typeface="Verdana" panose="020B0604030504040204" pitchFamily="34" charset="0"/>
                <a:ea typeface="Verdana" panose="020B0604030504040204" pitchFamily="34" charset="0"/>
                <a:cs typeface="Verdana" panose="020B0604030504040204" pitchFamily="34" charset="0"/>
              </a:rPr>
              <a:t>Tendering and Evaluation Process </a:t>
            </a:r>
            <a:r>
              <a:rPr lang="en-GB" sz="2800" dirty="0" smtClean="0">
                <a:latin typeface="Verdana" panose="020B0604030504040204" pitchFamily="34" charset="0"/>
                <a:ea typeface="Verdana" panose="020B0604030504040204" pitchFamily="34" charset="0"/>
                <a:cs typeface="Verdana" panose="020B0604030504040204" pitchFamily="34" charset="0"/>
              </a:rPr>
              <a:t> </a:t>
            </a:r>
            <a:br>
              <a:rPr lang="en-GB" sz="2800" dirty="0" smtClean="0">
                <a:latin typeface="Verdana" panose="020B0604030504040204" pitchFamily="34" charset="0"/>
                <a:ea typeface="Verdana" panose="020B0604030504040204" pitchFamily="34" charset="0"/>
                <a:cs typeface="Verdana" panose="020B0604030504040204" pitchFamily="34" charset="0"/>
              </a:rPr>
            </a:br>
            <a:r>
              <a:rPr lang="en-GB" sz="2800" dirty="0" smtClean="0">
                <a:latin typeface="Verdana" panose="020B0604030504040204" pitchFamily="34" charset="0"/>
                <a:ea typeface="Verdana" panose="020B0604030504040204" pitchFamily="34" charset="0"/>
                <a:cs typeface="Verdana" panose="020B0604030504040204" pitchFamily="34" charset="0"/>
              </a:rPr>
              <a:t>Fair Work Practices</a:t>
            </a:r>
            <a:endParaRPr lang="en-GB" sz="2800"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p:txBody>
          <a:bodyPr>
            <a:normAutofit/>
          </a:bodyPr>
          <a:lstStyle/>
          <a:p>
            <a:endParaRPr lang="en-GB" sz="2000" dirty="0" smtClean="0">
              <a:latin typeface="Verdana" panose="020B0604030504040204" pitchFamily="34" charset="0"/>
              <a:ea typeface="Verdana" panose="020B0604030504040204" pitchFamily="34" charset="0"/>
              <a:cs typeface="Verdana" panose="020B0604030504040204" pitchFamily="34" charset="0"/>
            </a:endParaRPr>
          </a:p>
          <a:p>
            <a:r>
              <a:rPr lang="en-GB" sz="2000" dirty="0" smtClean="0">
                <a:latin typeface="Verdana" panose="020B0604030504040204" pitchFamily="34" charset="0"/>
                <a:ea typeface="Verdana" panose="020B0604030504040204" pitchFamily="34" charset="0"/>
                <a:cs typeface="Verdana" panose="020B0604030504040204" pitchFamily="34" charset="0"/>
              </a:rPr>
              <a:t>All tenders will also have a focus on fair work practices. This question will be worth 5% of the overall tender award  criteria</a:t>
            </a:r>
          </a:p>
          <a:p>
            <a:pPr marL="0" indent="0">
              <a:buNone/>
            </a:pPr>
            <a:endParaRPr lang="en-GB" sz="2000" dirty="0" smtClean="0">
              <a:latin typeface="Verdana" panose="020B0604030504040204" pitchFamily="34" charset="0"/>
              <a:ea typeface="Verdana" panose="020B0604030504040204" pitchFamily="34" charset="0"/>
              <a:cs typeface="Verdana" panose="020B0604030504040204" pitchFamily="34" charset="0"/>
            </a:endParaRPr>
          </a:p>
          <a:p>
            <a:r>
              <a:rPr lang="en-GB" sz="2000" dirty="0" smtClean="0">
                <a:latin typeface="Verdana" panose="020B0604030504040204" pitchFamily="34" charset="0"/>
                <a:ea typeface="Verdana" panose="020B0604030504040204" pitchFamily="34" charset="0"/>
                <a:cs typeface="Verdana" panose="020B0604030504040204" pitchFamily="34" charset="0"/>
              </a:rPr>
              <a:t>The mains areas it will focus on include;</a:t>
            </a:r>
          </a:p>
          <a:p>
            <a:pPr lvl="1"/>
            <a:r>
              <a:rPr lang="en-GB" sz="1600" dirty="0" smtClean="0">
                <a:latin typeface="Verdana" panose="020B0604030504040204" pitchFamily="34" charset="0"/>
                <a:ea typeface="Verdana" panose="020B0604030504040204" pitchFamily="34" charset="0"/>
                <a:cs typeface="Verdana" panose="020B0604030504040204" pitchFamily="34" charset="0"/>
              </a:rPr>
              <a:t>Glasgow Living Wage</a:t>
            </a:r>
          </a:p>
          <a:p>
            <a:pPr lvl="1"/>
            <a:r>
              <a:rPr lang="en-GB" sz="1600" dirty="0" smtClean="0">
                <a:latin typeface="Verdana" panose="020B0604030504040204" pitchFamily="34" charset="0"/>
                <a:ea typeface="Verdana" panose="020B0604030504040204" pitchFamily="34" charset="0"/>
                <a:cs typeface="Verdana" panose="020B0604030504040204" pitchFamily="34" charset="0"/>
              </a:rPr>
              <a:t>Flexible working</a:t>
            </a:r>
          </a:p>
          <a:p>
            <a:pPr lvl="1"/>
            <a:r>
              <a:rPr lang="en-GB" sz="1600" dirty="0" smtClean="0">
                <a:latin typeface="Verdana" panose="020B0604030504040204" pitchFamily="34" charset="0"/>
                <a:ea typeface="Verdana" panose="020B0604030504040204" pitchFamily="34" charset="0"/>
                <a:cs typeface="Verdana" panose="020B0604030504040204" pitchFamily="34" charset="0"/>
              </a:rPr>
              <a:t>How the company treats its staff.</a:t>
            </a:r>
            <a:endParaRPr lang="en-GB" sz="1600" dirty="0">
              <a:latin typeface="Verdana" panose="020B0604030504040204" pitchFamily="34" charset="0"/>
              <a:ea typeface="Verdana" panose="020B0604030504040204" pitchFamily="34" charset="0"/>
              <a:cs typeface="Verdana" panose="020B0604030504040204" pitchFamily="34" charset="0"/>
            </a:endParaRPr>
          </a:p>
        </p:txBody>
      </p:sp>
      <p:pic>
        <p:nvPicPr>
          <p:cNvPr id="4" name="Picture 3" descr="pp page two.pdf"/>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90500"/>
            <a:ext cx="9144000" cy="6461615"/>
          </a:xfrm>
          <a:prstGeom prst="rect">
            <a:avLst/>
          </a:prstGeom>
        </p:spPr>
      </p:pic>
    </p:spTree>
    <p:extLst>
      <p:ext uri="{BB962C8B-B14F-4D97-AF65-F5344CB8AC3E}">
        <p14:creationId xmlns:p14="http://schemas.microsoft.com/office/powerpoint/2010/main" xmlns="" val="11316429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a:latin typeface="Verdana" panose="020B0604030504040204" pitchFamily="34" charset="0"/>
                <a:ea typeface="Verdana" panose="020B0604030504040204" pitchFamily="34" charset="0"/>
                <a:cs typeface="Verdana" panose="020B0604030504040204" pitchFamily="34" charset="0"/>
              </a:rPr>
              <a:t>Tendering and Evaluation Process  </a:t>
            </a:r>
            <a:br>
              <a:rPr lang="en-GB" sz="2400" dirty="0">
                <a:latin typeface="Verdana" panose="020B0604030504040204" pitchFamily="34" charset="0"/>
                <a:ea typeface="Verdana" panose="020B0604030504040204" pitchFamily="34" charset="0"/>
                <a:cs typeface="Verdana" panose="020B0604030504040204" pitchFamily="34" charset="0"/>
              </a:rPr>
            </a:br>
            <a:r>
              <a:rPr lang="en-GB" sz="2400" dirty="0" smtClean="0">
                <a:latin typeface="Verdana" panose="020B0604030504040204" pitchFamily="34" charset="0"/>
                <a:ea typeface="Verdana" panose="020B0604030504040204" pitchFamily="34" charset="0"/>
                <a:cs typeface="Verdana" panose="020B0604030504040204" pitchFamily="34" charset="0"/>
              </a:rPr>
              <a:t>Sponsorship and Value in Kind</a:t>
            </a:r>
            <a:endParaRPr lang="en-GB" sz="2400"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p:txBody>
          <a:bodyPr>
            <a:normAutofit/>
          </a:bodyPr>
          <a:lstStyle/>
          <a:p>
            <a:endParaRPr lang="en-GB" sz="2100" dirty="0" smtClean="0">
              <a:latin typeface="Verdana" panose="020B0604030504040204" pitchFamily="34" charset="0"/>
              <a:ea typeface="Verdana" panose="020B0604030504040204" pitchFamily="34" charset="0"/>
              <a:cs typeface="Verdana" panose="020B0604030504040204" pitchFamily="34" charset="0"/>
            </a:endParaRPr>
          </a:p>
          <a:p>
            <a:r>
              <a:rPr lang="en-GB" sz="1600" dirty="0" smtClean="0">
                <a:latin typeface="Verdana" panose="020B0604030504040204" pitchFamily="34" charset="0"/>
                <a:ea typeface="Verdana" panose="020B0604030504040204" pitchFamily="34" charset="0"/>
                <a:cs typeface="Verdana" panose="020B0604030504040204" pitchFamily="34" charset="0"/>
              </a:rPr>
              <a:t>Glasgow 2018 also has an active sponsorship programme and where appropriate, certain procurement exercises may also enable potential suppliers to offer sponsorship as part of their overall proposal. </a:t>
            </a:r>
          </a:p>
          <a:p>
            <a:r>
              <a:rPr lang="en-GB" sz="1600" dirty="0" smtClean="0">
                <a:latin typeface="Verdana" panose="020B0604030504040204" pitchFamily="34" charset="0"/>
                <a:ea typeface="Verdana" panose="020B0604030504040204" pitchFamily="34" charset="0"/>
                <a:cs typeface="Verdana" panose="020B0604030504040204" pitchFamily="34" charset="0"/>
              </a:rPr>
              <a:t>The inclusion of sponsorship/value in kind in a procurement activity will be dependent on a range of factors including the commodity and value of the opportunity, and if appropriate may therefore </a:t>
            </a:r>
            <a:r>
              <a:rPr lang="en-GB" sz="1600" dirty="0">
                <a:latin typeface="Verdana" panose="020B0604030504040204" pitchFamily="34" charset="0"/>
                <a:ea typeface="Verdana" panose="020B0604030504040204" pitchFamily="34" charset="0"/>
                <a:cs typeface="Verdana" panose="020B0604030504040204" pitchFamily="34" charset="0"/>
              </a:rPr>
              <a:t>form part </a:t>
            </a:r>
            <a:r>
              <a:rPr lang="en-GB" sz="1600" dirty="0" smtClean="0">
                <a:latin typeface="Verdana" panose="020B0604030504040204" pitchFamily="34" charset="0"/>
                <a:ea typeface="Verdana" panose="020B0604030504040204" pitchFamily="34" charset="0"/>
                <a:cs typeface="Verdana" panose="020B0604030504040204" pitchFamily="34" charset="0"/>
              </a:rPr>
              <a:t>of the overall tender evaluation and award criteria.</a:t>
            </a:r>
          </a:p>
          <a:p>
            <a:endParaRPr lang="en-GB" sz="1600" dirty="0">
              <a:latin typeface="Verdana" panose="020B0604030504040204" pitchFamily="34" charset="0"/>
              <a:ea typeface="Verdana" panose="020B0604030504040204" pitchFamily="34" charset="0"/>
              <a:cs typeface="Verdana" panose="020B0604030504040204" pitchFamily="34" charset="0"/>
            </a:endParaRPr>
          </a:p>
          <a:p>
            <a:r>
              <a:rPr lang="en-GB" sz="1600" dirty="0">
                <a:latin typeface="Verdana" panose="020B0604030504040204" pitchFamily="34" charset="0"/>
                <a:ea typeface="Verdana" panose="020B0604030504040204" pitchFamily="34" charset="0"/>
                <a:cs typeface="Verdana" panose="020B0604030504040204" pitchFamily="34" charset="0"/>
              </a:rPr>
              <a:t>For further information, please contact the sponsorship </a:t>
            </a:r>
            <a:r>
              <a:rPr lang="en-GB" sz="1600" dirty="0" smtClean="0">
                <a:latin typeface="Verdana" panose="020B0604030504040204" pitchFamily="34" charset="0"/>
                <a:ea typeface="Verdana" panose="020B0604030504040204" pitchFamily="34" charset="0"/>
                <a:cs typeface="Verdana" panose="020B0604030504040204" pitchFamily="34" charset="0"/>
              </a:rPr>
              <a:t>team: Richard.ames@europeanchampionships.com</a:t>
            </a:r>
            <a:endParaRPr lang="en-GB" sz="1600" dirty="0">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descr="pp page two.pdf"/>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90500"/>
            <a:ext cx="9144000" cy="6461615"/>
          </a:xfrm>
          <a:prstGeom prst="rect">
            <a:avLst/>
          </a:prstGeom>
        </p:spPr>
      </p:pic>
    </p:spTree>
    <p:extLst>
      <p:ext uri="{BB962C8B-B14F-4D97-AF65-F5344CB8AC3E}">
        <p14:creationId xmlns:p14="http://schemas.microsoft.com/office/powerpoint/2010/main" xmlns="" val="25653539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latin typeface="Verdana" panose="020B0604030504040204" pitchFamily="34" charset="0"/>
                <a:ea typeface="Verdana" panose="020B0604030504040204" pitchFamily="34" charset="0"/>
                <a:cs typeface="Verdana" panose="020B0604030504040204" pitchFamily="34" charset="0"/>
              </a:rPr>
              <a:t>Questions ? </a:t>
            </a:r>
            <a:endParaRPr lang="en-GB" sz="3200"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p:txBody>
          <a:bodyPr>
            <a:normAutofit/>
          </a:bodyPr>
          <a:lstStyle/>
          <a:p>
            <a:r>
              <a:rPr lang="en-GB" sz="2000" dirty="0" smtClean="0">
                <a:latin typeface="Verdana" panose="020B0604030504040204" pitchFamily="34" charset="0"/>
                <a:ea typeface="Verdana" panose="020B0604030504040204" pitchFamily="34" charset="0"/>
                <a:cs typeface="Verdana" panose="020B0604030504040204" pitchFamily="34" charset="0"/>
              </a:rPr>
              <a:t>If you have any questions then I am more than happy to discuss these with you after the presentations have finished.</a:t>
            </a:r>
          </a:p>
          <a:p>
            <a:endParaRPr lang="en-GB" sz="1800" dirty="0" smtClean="0">
              <a:latin typeface="Verdana" panose="020B0604030504040204" pitchFamily="34" charset="0"/>
              <a:ea typeface="Verdana" panose="020B0604030504040204" pitchFamily="34" charset="0"/>
              <a:cs typeface="Verdana" panose="020B0604030504040204" pitchFamily="34" charset="0"/>
            </a:endParaRPr>
          </a:p>
          <a:p>
            <a:r>
              <a:rPr lang="en-GB" sz="2000" dirty="0" smtClean="0">
                <a:latin typeface="Verdana" panose="020B0604030504040204" pitchFamily="34" charset="0"/>
                <a:ea typeface="Verdana" panose="020B0604030504040204" pitchFamily="34" charset="0"/>
                <a:cs typeface="Verdana" panose="020B0604030504040204" pitchFamily="34" charset="0"/>
              </a:rPr>
              <a:t>Should </a:t>
            </a:r>
            <a:r>
              <a:rPr lang="en-GB" sz="2000" dirty="0">
                <a:latin typeface="Verdana" panose="020B0604030504040204" pitchFamily="34" charset="0"/>
                <a:ea typeface="Verdana" panose="020B0604030504040204" pitchFamily="34" charset="0"/>
                <a:cs typeface="Verdana" panose="020B0604030504040204" pitchFamily="34" charset="0"/>
              </a:rPr>
              <a:t>you have any </a:t>
            </a:r>
            <a:r>
              <a:rPr lang="en-GB" sz="2000" dirty="0" smtClean="0">
                <a:latin typeface="Verdana" panose="020B0604030504040204" pitchFamily="34" charset="0"/>
                <a:ea typeface="Verdana" panose="020B0604030504040204" pitchFamily="34" charset="0"/>
                <a:cs typeface="Verdana" panose="020B0604030504040204" pitchFamily="34" charset="0"/>
              </a:rPr>
              <a:t>questions at a later date </a:t>
            </a:r>
            <a:r>
              <a:rPr lang="en-GB" sz="2000" dirty="0">
                <a:latin typeface="Verdana" panose="020B0604030504040204" pitchFamily="34" charset="0"/>
                <a:ea typeface="Verdana" panose="020B0604030504040204" pitchFamily="34" charset="0"/>
                <a:cs typeface="Verdana" panose="020B0604030504040204" pitchFamily="34" charset="0"/>
              </a:rPr>
              <a:t>regarding procurement opportunities at Glasgow 2018 please contact </a:t>
            </a:r>
            <a:r>
              <a:rPr lang="en-GB" sz="2000" dirty="0" smtClean="0">
                <a:latin typeface="Verdana" panose="020B0604030504040204" pitchFamily="34" charset="0"/>
                <a:ea typeface="Verdana" panose="020B0604030504040204" pitchFamily="34" charset="0"/>
                <a:cs typeface="Verdana" panose="020B0604030504040204" pitchFamily="34" charset="0"/>
                <a:hlinkClick r:id="rId2"/>
              </a:rPr>
              <a:t>CorporateProcurement@glasgow.gov.uk</a:t>
            </a:r>
            <a:endParaRPr lang="en-GB" sz="2000" dirty="0" smtClean="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GB" sz="2000" dirty="0">
              <a:latin typeface="Verdana" panose="020B0604030504040204" pitchFamily="34" charset="0"/>
              <a:ea typeface="Verdana" panose="020B0604030504040204" pitchFamily="34" charset="0"/>
              <a:cs typeface="Verdana" panose="020B0604030504040204" pitchFamily="34" charset="0"/>
            </a:endParaRPr>
          </a:p>
          <a:p>
            <a:r>
              <a:rPr lang="en-GB" sz="2000" dirty="0" smtClean="0">
                <a:latin typeface="Verdana" panose="020B0604030504040204" pitchFamily="34" charset="0"/>
                <a:ea typeface="Verdana" panose="020B0604030504040204" pitchFamily="34" charset="0"/>
                <a:cs typeface="Verdana" panose="020B0604030504040204" pitchFamily="34" charset="0"/>
              </a:rPr>
              <a:t>Thanks, Gary Stewart  - Operational Procurement Manager </a:t>
            </a:r>
            <a:endParaRPr lang="en-GB" sz="2000" dirty="0">
              <a:latin typeface="Verdana" panose="020B0604030504040204" pitchFamily="34" charset="0"/>
              <a:ea typeface="Verdana" panose="020B0604030504040204" pitchFamily="34" charset="0"/>
              <a:cs typeface="Verdana" panose="020B0604030504040204" pitchFamily="34" charset="0"/>
            </a:endParaRPr>
          </a:p>
        </p:txBody>
      </p:sp>
      <p:pic>
        <p:nvPicPr>
          <p:cNvPr id="4" name="Picture 3" descr="pp page two.pdf"/>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190500"/>
            <a:ext cx="9144000" cy="6461615"/>
          </a:xfrm>
          <a:prstGeom prst="rect">
            <a:avLst/>
          </a:prstGeom>
        </p:spPr>
      </p:pic>
    </p:spTree>
    <p:extLst>
      <p:ext uri="{BB962C8B-B14F-4D97-AF65-F5344CB8AC3E}">
        <p14:creationId xmlns:p14="http://schemas.microsoft.com/office/powerpoint/2010/main" xmlns="" val="27867698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Gillian Cameron</a:t>
            </a:r>
            <a:endParaRPr lang="en-GB" dirty="0"/>
          </a:p>
        </p:txBody>
      </p:sp>
      <p:sp>
        <p:nvSpPr>
          <p:cNvPr id="3" name="Subtitle 2"/>
          <p:cNvSpPr>
            <a:spLocks noGrp="1"/>
          </p:cNvSpPr>
          <p:nvPr>
            <p:ph type="subTitle" idx="1"/>
          </p:nvPr>
        </p:nvSpPr>
        <p:spPr/>
        <p:txBody>
          <a:bodyPr/>
          <a:lstStyle/>
          <a:p>
            <a:r>
              <a:rPr lang="en-GB" dirty="0" smtClean="0"/>
              <a:t>Programme Manager</a:t>
            </a:r>
            <a:endParaRPr lang="en-GB" dirty="0"/>
          </a:p>
        </p:txBody>
      </p:sp>
      <p:pic>
        <p:nvPicPr>
          <p:cNvPr id="4" name="Picture 3" descr="pp page two.pdf"/>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90500"/>
            <a:ext cx="9144000" cy="6461615"/>
          </a:xfrm>
          <a:prstGeom prst="rect">
            <a:avLst/>
          </a:prstGeom>
        </p:spPr>
      </p:pic>
    </p:spTree>
    <p:extLst>
      <p:ext uri="{BB962C8B-B14F-4D97-AF65-F5344CB8AC3E}">
        <p14:creationId xmlns:p14="http://schemas.microsoft.com/office/powerpoint/2010/main" xmlns="" val="21024351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SDP Main slide.jpg"/>
          <p:cNvPicPr>
            <a:picLocks noChangeAspect="1"/>
          </p:cNvPicPr>
          <p:nvPr/>
        </p:nvPicPr>
        <p:blipFill>
          <a:blip r:embed="rId3"/>
          <a:srcRect/>
          <a:stretch>
            <a:fillRect/>
          </a:stretch>
        </p:blipFill>
        <p:spPr bwMode="auto">
          <a:xfrm>
            <a:off x="0" y="-14288"/>
            <a:ext cx="9144000" cy="6872288"/>
          </a:xfrm>
          <a:prstGeom prst="rect">
            <a:avLst/>
          </a:prstGeom>
          <a:noFill/>
          <a:ln w="9525">
            <a:noFill/>
            <a:miter lim="800000"/>
            <a:headEnd/>
            <a:tailEnd/>
          </a:ln>
        </p:spPr>
      </p:pic>
      <p:sp>
        <p:nvSpPr>
          <p:cNvPr id="2051" name="Title 1"/>
          <p:cNvSpPr>
            <a:spLocks noGrp="1"/>
          </p:cNvSpPr>
          <p:nvPr>
            <p:ph type="ctrTitle"/>
          </p:nvPr>
        </p:nvSpPr>
        <p:spPr>
          <a:xfrm>
            <a:off x="0" y="5929313"/>
            <a:ext cx="9144000" cy="685800"/>
          </a:xfrm>
        </p:spPr>
        <p:txBody>
          <a:bodyPr/>
          <a:lstStyle/>
          <a:p>
            <a:r>
              <a:rPr lang="fr-FR" altLang="en-US" sz="3200" b="1" dirty="0" smtClean="0">
                <a:solidFill>
                  <a:srgbClr val="FF9900"/>
                </a:solidFill>
              </a:rPr>
              <a:t>Glasgow 2018 European Championships  </a:t>
            </a:r>
            <a:endParaRPr lang="en-GB" altLang="en-US" sz="3200" dirty="0" smtClean="0">
              <a:solidFill>
                <a:srgbClr val="FF9900"/>
              </a:solidFill>
            </a:endParaRPr>
          </a:p>
        </p:txBody>
      </p:sp>
    </p:spTree>
    <p:extLst>
      <p:ext uri="{BB962C8B-B14F-4D97-AF65-F5344CB8AC3E}">
        <p14:creationId xmlns:p14="http://schemas.microsoft.com/office/powerpoint/2010/main" xmlns="" val="1235131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descr="SDPheader.jpg"/>
          <p:cNvPicPr>
            <a:picLocks noChangeAspect="1"/>
          </p:cNvPicPr>
          <p:nvPr/>
        </p:nvPicPr>
        <p:blipFill>
          <a:blip r:embed="rId3"/>
          <a:srcRect/>
          <a:stretch>
            <a:fillRect/>
          </a:stretch>
        </p:blipFill>
        <p:spPr bwMode="auto">
          <a:xfrm>
            <a:off x="0" y="0"/>
            <a:ext cx="9144000" cy="828675"/>
          </a:xfrm>
          <a:prstGeom prst="rect">
            <a:avLst/>
          </a:prstGeom>
          <a:noFill/>
          <a:ln w="9525">
            <a:noFill/>
            <a:miter lim="800000"/>
            <a:headEnd/>
            <a:tailEnd/>
          </a:ln>
        </p:spPr>
      </p:pic>
      <p:pic>
        <p:nvPicPr>
          <p:cNvPr id="3075" name="Picture 4" descr="SDPfooter.jpg"/>
          <p:cNvPicPr>
            <a:picLocks noChangeAspect="1"/>
          </p:cNvPicPr>
          <p:nvPr/>
        </p:nvPicPr>
        <p:blipFill>
          <a:blip r:embed="rId4"/>
          <a:srcRect/>
          <a:stretch>
            <a:fillRect/>
          </a:stretch>
        </p:blipFill>
        <p:spPr bwMode="auto">
          <a:xfrm>
            <a:off x="0" y="6496050"/>
            <a:ext cx="9144000" cy="361950"/>
          </a:xfrm>
          <a:prstGeom prst="rect">
            <a:avLst/>
          </a:prstGeom>
          <a:noFill/>
          <a:ln w="9525">
            <a:noFill/>
            <a:miter lim="800000"/>
            <a:headEnd/>
            <a:tailEnd/>
          </a:ln>
        </p:spPr>
      </p:pic>
      <p:pic>
        <p:nvPicPr>
          <p:cNvPr id="3076" name="Picture 5" descr="RonotMascotNormalpose.png"/>
          <p:cNvPicPr>
            <a:picLocks noChangeAspect="1"/>
          </p:cNvPicPr>
          <p:nvPr/>
        </p:nvPicPr>
        <p:blipFill>
          <a:blip r:embed="rId5"/>
          <a:srcRect/>
          <a:stretch>
            <a:fillRect/>
          </a:stretch>
        </p:blipFill>
        <p:spPr bwMode="auto">
          <a:xfrm>
            <a:off x="671513" y="1535113"/>
            <a:ext cx="2117725" cy="4011612"/>
          </a:xfrm>
          <a:prstGeom prst="rect">
            <a:avLst/>
          </a:prstGeom>
          <a:noFill/>
          <a:ln w="9525">
            <a:noFill/>
            <a:miter lim="800000"/>
            <a:headEnd/>
            <a:tailEnd/>
          </a:ln>
        </p:spPr>
      </p:pic>
      <p:sp>
        <p:nvSpPr>
          <p:cNvPr id="3077" name="TextBox 6"/>
          <p:cNvSpPr txBox="1">
            <a:spLocks noChangeArrowheads="1"/>
          </p:cNvSpPr>
          <p:nvPr/>
        </p:nvSpPr>
        <p:spPr bwMode="auto">
          <a:xfrm>
            <a:off x="3544888" y="1722438"/>
            <a:ext cx="5129212" cy="830262"/>
          </a:xfrm>
          <a:prstGeom prst="rect">
            <a:avLst/>
          </a:prstGeom>
          <a:noFill/>
          <a:ln w="9525">
            <a:noFill/>
            <a:miter lim="800000"/>
            <a:headEnd/>
            <a:tailEnd/>
          </a:ln>
        </p:spPr>
        <p:txBody>
          <a:bodyPr>
            <a:spAutoFit/>
          </a:bodyPr>
          <a:lstStyle/>
          <a:p>
            <a:pPr algn="ctr"/>
            <a:r>
              <a:rPr lang="en-US" altLang="en-US" sz="2400" dirty="0">
                <a:latin typeface="Arial" pitchFamily="34" charset="0"/>
                <a:cs typeface="Arial" pitchFamily="34" charset="0"/>
              </a:rPr>
              <a:t>Welcome to the</a:t>
            </a:r>
          </a:p>
          <a:p>
            <a:pPr algn="ctr"/>
            <a:r>
              <a:rPr lang="en-US" altLang="en-US" sz="2400" dirty="0">
                <a:solidFill>
                  <a:srgbClr val="EA781C"/>
                </a:solidFill>
                <a:latin typeface="Arial" pitchFamily="34" charset="0"/>
                <a:cs typeface="Arial" pitchFamily="34" charset="0"/>
              </a:rPr>
              <a:t>Supplier Development Programme </a:t>
            </a:r>
          </a:p>
        </p:txBody>
      </p:sp>
      <p:sp>
        <p:nvSpPr>
          <p:cNvPr id="3078" name="TextBox 7"/>
          <p:cNvSpPr txBox="1">
            <a:spLocks noChangeArrowheads="1"/>
          </p:cNvSpPr>
          <p:nvPr/>
        </p:nvSpPr>
        <p:spPr bwMode="auto">
          <a:xfrm>
            <a:off x="3544888" y="2552700"/>
            <a:ext cx="5129212" cy="339725"/>
          </a:xfrm>
          <a:prstGeom prst="rect">
            <a:avLst/>
          </a:prstGeom>
          <a:noFill/>
          <a:ln w="9525">
            <a:noFill/>
            <a:miter lim="800000"/>
            <a:headEnd/>
            <a:tailEnd/>
          </a:ln>
        </p:spPr>
        <p:txBody>
          <a:bodyPr>
            <a:spAutoFit/>
          </a:bodyPr>
          <a:lstStyle/>
          <a:p>
            <a:endParaRPr lang="en-GB" altLang="en-US" sz="1600" dirty="0"/>
          </a:p>
        </p:txBody>
      </p:sp>
      <p:sp>
        <p:nvSpPr>
          <p:cNvPr id="8" name="TextBox 7"/>
          <p:cNvSpPr txBox="1"/>
          <p:nvPr/>
        </p:nvSpPr>
        <p:spPr>
          <a:xfrm>
            <a:off x="6472238" y="2552700"/>
            <a:ext cx="2671762" cy="647700"/>
          </a:xfrm>
          <a:prstGeom prst="rect">
            <a:avLst/>
          </a:prstGeom>
          <a:noFill/>
        </p:spPr>
        <p:txBody>
          <a:bodyPr>
            <a:spAutoFit/>
          </a:bodyPr>
          <a:lstStyle/>
          <a:p>
            <a:pPr algn="r">
              <a:spcBef>
                <a:spcPct val="50000"/>
              </a:spcBef>
              <a:defRPr/>
            </a:pPr>
            <a:endParaRPr lang="en-GB" altLang="en-US" dirty="0"/>
          </a:p>
          <a:p>
            <a:pPr>
              <a:defRPr/>
            </a:pPr>
            <a:endParaRPr lang="en-GB" altLang="en-US" b="1" dirty="0">
              <a:solidFill>
                <a:schemeClr val="bg1">
                  <a:lumMod val="50000"/>
                </a:schemeClr>
              </a:solidFill>
            </a:endParaRPr>
          </a:p>
        </p:txBody>
      </p:sp>
      <p:sp>
        <p:nvSpPr>
          <p:cNvPr id="3080" name="TextBox 9"/>
          <p:cNvSpPr txBox="1">
            <a:spLocks noChangeArrowheads="1"/>
          </p:cNvSpPr>
          <p:nvPr/>
        </p:nvSpPr>
        <p:spPr bwMode="auto">
          <a:xfrm>
            <a:off x="3678238" y="2552701"/>
            <a:ext cx="4995862" cy="2585323"/>
          </a:xfrm>
          <a:prstGeom prst="rect">
            <a:avLst/>
          </a:prstGeom>
          <a:noFill/>
          <a:ln w="9525">
            <a:noFill/>
            <a:miter lim="800000"/>
            <a:headEnd/>
            <a:tailEnd/>
          </a:ln>
        </p:spPr>
        <p:txBody>
          <a:bodyPr wrap="square">
            <a:spAutoFit/>
          </a:bodyPr>
          <a:lstStyle/>
          <a:p>
            <a:r>
              <a:rPr lang="en-GB" altLang="en-US" dirty="0"/>
              <a:t>SDP is a local authority initiative in partnership with Scottish Government and </a:t>
            </a:r>
            <a:r>
              <a:rPr lang="en-GB" altLang="en-US" dirty="0" smtClean="0"/>
              <a:t>Digital Scotland Business Excellence Partnership  (DSBEP).</a:t>
            </a:r>
            <a:endParaRPr lang="en-GB" altLang="en-US" dirty="0"/>
          </a:p>
          <a:p>
            <a:endParaRPr lang="en-GB" altLang="en-US" dirty="0"/>
          </a:p>
          <a:p>
            <a:r>
              <a:rPr lang="en-GB" altLang="en-US" dirty="0"/>
              <a:t>The aim of the programme is to ensure that </a:t>
            </a:r>
            <a:r>
              <a:rPr lang="en-GB" altLang="en-US" dirty="0" smtClean="0"/>
              <a:t>Scottish SMe’s and Third </a:t>
            </a:r>
            <a:r>
              <a:rPr lang="en-GB" altLang="en-US" dirty="0"/>
              <a:t>Sector organisations </a:t>
            </a:r>
            <a:r>
              <a:rPr lang="en-GB" altLang="en-US" dirty="0" smtClean="0"/>
              <a:t>have </a:t>
            </a:r>
            <a:r>
              <a:rPr lang="en-GB" altLang="en-US" dirty="0"/>
              <a:t>access to free procurement advice and training, to ensure they can FIND, WIN and KEEP government contracts</a:t>
            </a:r>
          </a:p>
        </p:txBody>
      </p:sp>
      <p:pic>
        <p:nvPicPr>
          <p:cNvPr id="3081" name="Picture 11"/>
          <p:cNvPicPr>
            <a:picLocks noChangeAspect="1" noChangeArrowheads="1"/>
          </p:cNvPicPr>
          <p:nvPr/>
        </p:nvPicPr>
        <p:blipFill>
          <a:blip r:embed="rId6"/>
          <a:srcRect/>
          <a:stretch>
            <a:fillRect/>
          </a:stretch>
        </p:blipFill>
        <p:spPr bwMode="auto">
          <a:xfrm>
            <a:off x="6605588" y="4946650"/>
            <a:ext cx="1625600" cy="1450975"/>
          </a:xfrm>
          <a:prstGeom prst="rect">
            <a:avLst/>
          </a:prstGeom>
          <a:noFill/>
          <a:ln w="9525">
            <a:noFill/>
            <a:miter lim="800000"/>
            <a:headEnd/>
            <a:tailEnd/>
          </a:ln>
        </p:spPr>
      </p:pic>
      <p:pic>
        <p:nvPicPr>
          <p:cNvPr id="3082" name="Picture 11" descr="DSBEP-logo new.png"/>
          <p:cNvPicPr>
            <a:picLocks noChangeAspect="1"/>
          </p:cNvPicPr>
          <p:nvPr/>
        </p:nvPicPr>
        <p:blipFill>
          <a:blip r:embed="rId7"/>
          <a:srcRect/>
          <a:stretch>
            <a:fillRect/>
          </a:stretch>
        </p:blipFill>
        <p:spPr bwMode="auto">
          <a:xfrm>
            <a:off x="3775075" y="5370513"/>
            <a:ext cx="2286000" cy="792162"/>
          </a:xfrm>
          <a:prstGeom prst="rect">
            <a:avLst/>
          </a:prstGeom>
          <a:noFill/>
          <a:ln w="9525">
            <a:noFill/>
            <a:miter lim="800000"/>
            <a:headEnd/>
            <a:tailEnd/>
          </a:ln>
        </p:spPr>
      </p:pic>
    </p:spTree>
    <p:extLst>
      <p:ext uri="{BB962C8B-B14F-4D97-AF65-F5344CB8AC3E}">
        <p14:creationId xmlns:p14="http://schemas.microsoft.com/office/powerpoint/2010/main" xmlns="" val="342923079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Kevin Rush</a:t>
            </a:r>
            <a:endParaRPr lang="en-GB" dirty="0"/>
          </a:p>
        </p:txBody>
      </p:sp>
      <p:sp>
        <p:nvSpPr>
          <p:cNvPr id="3" name="Subtitle 2"/>
          <p:cNvSpPr>
            <a:spLocks noGrp="1"/>
          </p:cNvSpPr>
          <p:nvPr>
            <p:ph type="subTitle" idx="1"/>
          </p:nvPr>
        </p:nvSpPr>
        <p:spPr/>
        <p:txBody>
          <a:bodyPr/>
          <a:lstStyle/>
          <a:p>
            <a:r>
              <a:rPr lang="en-GB" dirty="0" smtClean="0"/>
              <a:t>Head of Economic Development, Glasgow City Council</a:t>
            </a:r>
            <a:endParaRPr lang="en-GB" dirty="0"/>
          </a:p>
        </p:txBody>
      </p:sp>
      <p:pic>
        <p:nvPicPr>
          <p:cNvPr id="4" name="Picture 3" descr="pp page two.pdf"/>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90500"/>
            <a:ext cx="9144000" cy="6461615"/>
          </a:xfrm>
          <a:prstGeom prst="rect">
            <a:avLst/>
          </a:prstGeom>
        </p:spPr>
      </p:pic>
    </p:spTree>
    <p:extLst>
      <p:ext uri="{BB962C8B-B14F-4D97-AF65-F5344CB8AC3E}">
        <p14:creationId xmlns:p14="http://schemas.microsoft.com/office/powerpoint/2010/main" xmlns="" val="21060559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descr="SDPheader.jpg"/>
          <p:cNvPicPr>
            <a:picLocks noChangeAspect="1"/>
          </p:cNvPicPr>
          <p:nvPr/>
        </p:nvPicPr>
        <p:blipFill>
          <a:blip r:embed="rId2"/>
          <a:srcRect/>
          <a:stretch>
            <a:fillRect/>
          </a:stretch>
        </p:blipFill>
        <p:spPr bwMode="auto">
          <a:xfrm>
            <a:off x="0" y="0"/>
            <a:ext cx="9144000" cy="828675"/>
          </a:xfrm>
          <a:prstGeom prst="rect">
            <a:avLst/>
          </a:prstGeom>
          <a:noFill/>
          <a:ln w="9525">
            <a:noFill/>
            <a:miter lim="800000"/>
            <a:headEnd/>
            <a:tailEnd/>
          </a:ln>
        </p:spPr>
      </p:pic>
      <p:pic>
        <p:nvPicPr>
          <p:cNvPr id="4099" name="Picture 4" descr="SDPfooter.jpg"/>
          <p:cNvPicPr>
            <a:picLocks noChangeAspect="1"/>
          </p:cNvPicPr>
          <p:nvPr/>
        </p:nvPicPr>
        <p:blipFill>
          <a:blip r:embed="rId3"/>
          <a:srcRect/>
          <a:stretch>
            <a:fillRect/>
          </a:stretch>
        </p:blipFill>
        <p:spPr bwMode="auto">
          <a:xfrm>
            <a:off x="0" y="6496050"/>
            <a:ext cx="9144000" cy="361950"/>
          </a:xfrm>
          <a:prstGeom prst="rect">
            <a:avLst/>
          </a:prstGeom>
          <a:noFill/>
          <a:ln w="9525">
            <a:noFill/>
            <a:miter lim="800000"/>
            <a:headEnd/>
            <a:tailEnd/>
          </a:ln>
        </p:spPr>
      </p:pic>
      <p:pic>
        <p:nvPicPr>
          <p:cNvPr id="4100" name="Picture 5" descr="RonotMascotNormalpose.png"/>
          <p:cNvPicPr>
            <a:picLocks noChangeAspect="1"/>
          </p:cNvPicPr>
          <p:nvPr/>
        </p:nvPicPr>
        <p:blipFill>
          <a:blip r:embed="rId4"/>
          <a:srcRect/>
          <a:stretch>
            <a:fillRect/>
          </a:stretch>
        </p:blipFill>
        <p:spPr bwMode="auto">
          <a:xfrm>
            <a:off x="671513" y="1535113"/>
            <a:ext cx="2117725" cy="4011612"/>
          </a:xfrm>
          <a:prstGeom prst="rect">
            <a:avLst/>
          </a:prstGeom>
          <a:noFill/>
          <a:ln w="9525">
            <a:noFill/>
            <a:miter lim="800000"/>
            <a:headEnd/>
            <a:tailEnd/>
          </a:ln>
        </p:spPr>
      </p:pic>
      <p:sp>
        <p:nvSpPr>
          <p:cNvPr id="4101" name="TextBox 6"/>
          <p:cNvSpPr txBox="1">
            <a:spLocks noChangeArrowheads="1"/>
          </p:cNvSpPr>
          <p:nvPr/>
        </p:nvSpPr>
        <p:spPr bwMode="auto">
          <a:xfrm>
            <a:off x="3544888" y="1722438"/>
            <a:ext cx="5129212" cy="461962"/>
          </a:xfrm>
          <a:prstGeom prst="rect">
            <a:avLst/>
          </a:prstGeom>
          <a:noFill/>
          <a:ln w="9525">
            <a:noFill/>
            <a:miter lim="800000"/>
            <a:headEnd/>
            <a:tailEnd/>
          </a:ln>
        </p:spPr>
        <p:txBody>
          <a:bodyPr>
            <a:spAutoFit/>
          </a:bodyPr>
          <a:lstStyle/>
          <a:p>
            <a:pPr algn="ctr"/>
            <a:r>
              <a:rPr lang="en-US" altLang="en-US" sz="2400" dirty="0">
                <a:solidFill>
                  <a:srgbClr val="EA781C"/>
                </a:solidFill>
                <a:latin typeface="Arial" pitchFamily="34" charset="0"/>
                <a:cs typeface="Arial" pitchFamily="34" charset="0"/>
              </a:rPr>
              <a:t>Supplier Development Programme </a:t>
            </a:r>
          </a:p>
        </p:txBody>
      </p:sp>
      <p:sp>
        <p:nvSpPr>
          <p:cNvPr id="4102" name="TextBox 7"/>
          <p:cNvSpPr txBox="1">
            <a:spLocks noChangeArrowheads="1"/>
          </p:cNvSpPr>
          <p:nvPr/>
        </p:nvSpPr>
        <p:spPr bwMode="auto">
          <a:xfrm>
            <a:off x="3544888" y="2552700"/>
            <a:ext cx="5129212" cy="339725"/>
          </a:xfrm>
          <a:prstGeom prst="rect">
            <a:avLst/>
          </a:prstGeom>
          <a:noFill/>
          <a:ln w="9525">
            <a:noFill/>
            <a:miter lim="800000"/>
            <a:headEnd/>
            <a:tailEnd/>
          </a:ln>
        </p:spPr>
        <p:txBody>
          <a:bodyPr>
            <a:spAutoFit/>
          </a:bodyPr>
          <a:lstStyle/>
          <a:p>
            <a:endParaRPr lang="en-GB" altLang="en-US" sz="1600" dirty="0"/>
          </a:p>
        </p:txBody>
      </p:sp>
      <p:sp>
        <p:nvSpPr>
          <p:cNvPr id="4103" name="TextBox 1"/>
          <p:cNvSpPr txBox="1">
            <a:spLocks noChangeArrowheads="1"/>
          </p:cNvSpPr>
          <p:nvPr/>
        </p:nvSpPr>
        <p:spPr bwMode="auto">
          <a:xfrm>
            <a:off x="4081463" y="2892425"/>
            <a:ext cx="4443412" cy="3416300"/>
          </a:xfrm>
          <a:prstGeom prst="rect">
            <a:avLst/>
          </a:prstGeom>
          <a:noFill/>
          <a:ln w="9525">
            <a:noFill/>
            <a:miter lim="800000"/>
            <a:headEnd/>
            <a:tailEnd/>
          </a:ln>
        </p:spPr>
        <p:txBody>
          <a:bodyPr>
            <a:spAutoFit/>
          </a:bodyPr>
          <a:lstStyle/>
          <a:p>
            <a:pPr>
              <a:defRPr/>
            </a:pPr>
            <a:r>
              <a:rPr lang="en-GB" dirty="0">
                <a:latin typeface="+mn-lt"/>
                <a:cs typeface="Arial" charset="0"/>
              </a:rPr>
              <a:t>Launched in 2009</a:t>
            </a:r>
          </a:p>
          <a:p>
            <a:pPr>
              <a:defRPr/>
            </a:pPr>
            <a:endParaRPr lang="en-GB" dirty="0">
              <a:latin typeface="+mn-lt"/>
              <a:cs typeface="Arial" charset="0"/>
            </a:endParaRPr>
          </a:p>
          <a:p>
            <a:pPr>
              <a:defRPr/>
            </a:pPr>
            <a:r>
              <a:rPr lang="en-GB" dirty="0" smtClean="0">
                <a:latin typeface="+mn-lt"/>
                <a:cs typeface="Arial" charset="0"/>
              </a:rPr>
              <a:t>32 </a:t>
            </a:r>
            <a:r>
              <a:rPr lang="en-GB" dirty="0">
                <a:latin typeface="+mn-lt"/>
                <a:cs typeface="Arial" charset="0"/>
              </a:rPr>
              <a:t>Scottish local authorities, the Third Sector &amp; Supported Businesses</a:t>
            </a:r>
          </a:p>
          <a:p>
            <a:pPr>
              <a:defRPr/>
            </a:pPr>
            <a:r>
              <a:rPr lang="en-GB" dirty="0">
                <a:latin typeface="+mn-lt"/>
                <a:cs typeface="Arial" charset="0"/>
              </a:rPr>
              <a:t> </a:t>
            </a:r>
          </a:p>
          <a:p>
            <a:pPr>
              <a:defRPr/>
            </a:pPr>
            <a:r>
              <a:rPr lang="en-GB" dirty="0">
                <a:latin typeface="+mn-lt"/>
                <a:cs typeface="Arial" charset="0"/>
              </a:rPr>
              <a:t>National Team based  at South Lanarkshire Council </a:t>
            </a:r>
          </a:p>
          <a:p>
            <a:pPr>
              <a:defRPr/>
            </a:pPr>
            <a:endParaRPr lang="en-GB" dirty="0">
              <a:latin typeface="+mn-lt"/>
              <a:cs typeface="Arial" charset="0"/>
            </a:endParaRPr>
          </a:p>
          <a:p>
            <a:pPr>
              <a:defRPr/>
            </a:pPr>
            <a:r>
              <a:rPr lang="en-GB" dirty="0">
                <a:latin typeface="+mn-lt"/>
                <a:cs typeface="Arial" charset="0"/>
              </a:rPr>
              <a:t>Over </a:t>
            </a:r>
            <a:r>
              <a:rPr lang="en-GB" dirty="0" smtClean="0">
                <a:latin typeface="+mn-lt"/>
                <a:cs typeface="Arial" charset="0"/>
              </a:rPr>
              <a:t>8,950 </a:t>
            </a:r>
            <a:r>
              <a:rPr lang="en-GB" dirty="0">
                <a:latin typeface="+mn-lt"/>
                <a:cs typeface="Arial" charset="0"/>
              </a:rPr>
              <a:t>registered business throughout Scotland</a:t>
            </a:r>
          </a:p>
          <a:p>
            <a:pPr>
              <a:defRPr/>
            </a:pPr>
            <a:endParaRPr lang="en-GB" dirty="0"/>
          </a:p>
          <a:p>
            <a:pPr>
              <a:defRPr/>
            </a:pPr>
            <a:endParaRPr lang="en-GB" dirty="0"/>
          </a:p>
        </p:txBody>
      </p:sp>
      <p:sp>
        <p:nvSpPr>
          <p:cNvPr id="4104" name="TextBox 7"/>
          <p:cNvSpPr txBox="1">
            <a:spLocks noChangeArrowheads="1"/>
          </p:cNvSpPr>
          <p:nvPr/>
        </p:nvSpPr>
        <p:spPr bwMode="auto">
          <a:xfrm>
            <a:off x="3970338" y="2184400"/>
            <a:ext cx="4479925" cy="461963"/>
          </a:xfrm>
          <a:prstGeom prst="rect">
            <a:avLst/>
          </a:prstGeom>
          <a:noFill/>
          <a:ln w="9525">
            <a:noFill/>
            <a:miter lim="800000"/>
            <a:headEnd/>
            <a:tailEnd/>
          </a:ln>
        </p:spPr>
        <p:txBody>
          <a:bodyPr>
            <a:spAutoFit/>
          </a:bodyPr>
          <a:lstStyle/>
          <a:p>
            <a:pPr algn="ctr"/>
            <a:r>
              <a:rPr lang="en-GB" altLang="en-US" sz="2400" dirty="0"/>
              <a:t>Who we are</a:t>
            </a:r>
          </a:p>
        </p:txBody>
      </p:sp>
    </p:spTree>
    <p:extLst>
      <p:ext uri="{BB962C8B-B14F-4D97-AF65-F5344CB8AC3E}">
        <p14:creationId xmlns:p14="http://schemas.microsoft.com/office/powerpoint/2010/main" xmlns="" val="19153358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descr="SDPheader.jpg"/>
          <p:cNvPicPr>
            <a:picLocks noChangeAspect="1"/>
          </p:cNvPicPr>
          <p:nvPr/>
        </p:nvPicPr>
        <p:blipFill>
          <a:blip r:embed="rId3"/>
          <a:srcRect/>
          <a:stretch>
            <a:fillRect/>
          </a:stretch>
        </p:blipFill>
        <p:spPr bwMode="auto">
          <a:xfrm>
            <a:off x="0" y="0"/>
            <a:ext cx="9144000" cy="828675"/>
          </a:xfrm>
          <a:prstGeom prst="rect">
            <a:avLst/>
          </a:prstGeom>
          <a:noFill/>
          <a:ln w="9525">
            <a:noFill/>
            <a:miter lim="800000"/>
            <a:headEnd/>
            <a:tailEnd/>
          </a:ln>
        </p:spPr>
      </p:pic>
      <p:pic>
        <p:nvPicPr>
          <p:cNvPr id="13315" name="Picture 4" descr="SDPfooter.jpg"/>
          <p:cNvPicPr>
            <a:picLocks noChangeAspect="1"/>
          </p:cNvPicPr>
          <p:nvPr/>
        </p:nvPicPr>
        <p:blipFill>
          <a:blip r:embed="rId4"/>
          <a:srcRect/>
          <a:stretch>
            <a:fillRect/>
          </a:stretch>
        </p:blipFill>
        <p:spPr bwMode="auto">
          <a:xfrm>
            <a:off x="0" y="6496050"/>
            <a:ext cx="9144000" cy="361950"/>
          </a:xfrm>
          <a:prstGeom prst="rect">
            <a:avLst/>
          </a:prstGeom>
          <a:noFill/>
          <a:ln w="9525">
            <a:noFill/>
            <a:miter lim="800000"/>
            <a:headEnd/>
            <a:tailEnd/>
          </a:ln>
        </p:spPr>
      </p:pic>
      <p:pic>
        <p:nvPicPr>
          <p:cNvPr id="13316" name="Picture 5" descr="RonotMascotNormalpose.png"/>
          <p:cNvPicPr>
            <a:picLocks noChangeAspect="1"/>
          </p:cNvPicPr>
          <p:nvPr/>
        </p:nvPicPr>
        <p:blipFill>
          <a:blip r:embed="rId5"/>
          <a:srcRect/>
          <a:stretch>
            <a:fillRect/>
          </a:stretch>
        </p:blipFill>
        <p:spPr bwMode="auto">
          <a:xfrm>
            <a:off x="671513" y="1535113"/>
            <a:ext cx="2117725" cy="4011612"/>
          </a:xfrm>
          <a:prstGeom prst="rect">
            <a:avLst/>
          </a:prstGeom>
          <a:noFill/>
          <a:ln w="9525">
            <a:noFill/>
            <a:miter lim="800000"/>
            <a:headEnd/>
            <a:tailEnd/>
          </a:ln>
        </p:spPr>
      </p:pic>
      <p:sp>
        <p:nvSpPr>
          <p:cNvPr id="13317" name="TextBox 6"/>
          <p:cNvSpPr txBox="1">
            <a:spLocks noChangeArrowheads="1"/>
          </p:cNvSpPr>
          <p:nvPr/>
        </p:nvSpPr>
        <p:spPr bwMode="auto">
          <a:xfrm>
            <a:off x="3544888" y="1722438"/>
            <a:ext cx="5129212" cy="461962"/>
          </a:xfrm>
          <a:prstGeom prst="rect">
            <a:avLst/>
          </a:prstGeom>
          <a:noFill/>
          <a:ln w="9525">
            <a:noFill/>
            <a:miter lim="800000"/>
            <a:headEnd/>
            <a:tailEnd/>
          </a:ln>
        </p:spPr>
        <p:txBody>
          <a:bodyPr>
            <a:spAutoFit/>
          </a:bodyPr>
          <a:lstStyle/>
          <a:p>
            <a:pPr algn="ctr"/>
            <a:r>
              <a:rPr lang="en-US" altLang="en-US" sz="2400" dirty="0">
                <a:solidFill>
                  <a:srgbClr val="EA781C"/>
                </a:solidFill>
                <a:latin typeface="Arial" pitchFamily="34" charset="0"/>
                <a:cs typeface="Arial" pitchFamily="34" charset="0"/>
              </a:rPr>
              <a:t>Supplier Development Programme </a:t>
            </a:r>
          </a:p>
        </p:txBody>
      </p:sp>
      <p:sp>
        <p:nvSpPr>
          <p:cNvPr id="13318" name="TextBox 7"/>
          <p:cNvSpPr txBox="1">
            <a:spLocks noChangeArrowheads="1"/>
          </p:cNvSpPr>
          <p:nvPr/>
        </p:nvSpPr>
        <p:spPr bwMode="auto">
          <a:xfrm>
            <a:off x="3544888" y="2552700"/>
            <a:ext cx="5129212" cy="339725"/>
          </a:xfrm>
          <a:prstGeom prst="rect">
            <a:avLst/>
          </a:prstGeom>
          <a:noFill/>
          <a:ln w="9525">
            <a:noFill/>
            <a:miter lim="800000"/>
            <a:headEnd/>
            <a:tailEnd/>
          </a:ln>
        </p:spPr>
        <p:txBody>
          <a:bodyPr>
            <a:spAutoFit/>
          </a:bodyPr>
          <a:lstStyle/>
          <a:p>
            <a:endParaRPr lang="en-GB" altLang="en-US" sz="1600" dirty="0"/>
          </a:p>
        </p:txBody>
      </p:sp>
      <p:sp>
        <p:nvSpPr>
          <p:cNvPr id="8" name="TextBox 7"/>
          <p:cNvSpPr txBox="1"/>
          <p:nvPr/>
        </p:nvSpPr>
        <p:spPr>
          <a:xfrm>
            <a:off x="6472238" y="2532063"/>
            <a:ext cx="2671762" cy="647700"/>
          </a:xfrm>
          <a:prstGeom prst="rect">
            <a:avLst/>
          </a:prstGeom>
          <a:noFill/>
        </p:spPr>
        <p:txBody>
          <a:bodyPr>
            <a:spAutoFit/>
          </a:bodyPr>
          <a:lstStyle/>
          <a:p>
            <a:pPr algn="r">
              <a:spcBef>
                <a:spcPct val="50000"/>
              </a:spcBef>
              <a:defRPr/>
            </a:pPr>
            <a:endParaRPr lang="en-GB" altLang="en-US" dirty="0"/>
          </a:p>
          <a:p>
            <a:pPr>
              <a:defRPr/>
            </a:pPr>
            <a:endParaRPr lang="en-GB" altLang="en-US" b="1" dirty="0">
              <a:solidFill>
                <a:schemeClr val="bg1">
                  <a:lumMod val="50000"/>
                </a:schemeClr>
              </a:solidFill>
            </a:endParaRPr>
          </a:p>
        </p:txBody>
      </p:sp>
      <p:sp>
        <p:nvSpPr>
          <p:cNvPr id="13321" name="TextBox 2"/>
          <p:cNvSpPr txBox="1">
            <a:spLocks noChangeArrowheads="1"/>
          </p:cNvSpPr>
          <p:nvPr/>
        </p:nvSpPr>
        <p:spPr bwMode="auto">
          <a:xfrm>
            <a:off x="4129088" y="2392326"/>
            <a:ext cx="4106862" cy="3970318"/>
          </a:xfrm>
          <a:prstGeom prst="rect">
            <a:avLst/>
          </a:prstGeom>
          <a:noFill/>
          <a:ln w="9525">
            <a:noFill/>
            <a:miter lim="800000"/>
            <a:headEnd/>
            <a:tailEnd/>
          </a:ln>
        </p:spPr>
        <p:txBody>
          <a:bodyPr wrap="square">
            <a:spAutoFit/>
          </a:bodyPr>
          <a:lstStyle/>
          <a:p>
            <a:r>
              <a:rPr lang="en-GB" dirty="0"/>
              <a:t>By assisting </a:t>
            </a:r>
            <a:r>
              <a:rPr lang="en-GB" dirty="0" smtClean="0"/>
              <a:t>local </a:t>
            </a:r>
            <a:r>
              <a:rPr lang="en-GB" dirty="0"/>
              <a:t>businesses to become tender ready for </a:t>
            </a:r>
            <a:r>
              <a:rPr lang="en-GB" dirty="0" smtClean="0"/>
              <a:t>working in the public </a:t>
            </a:r>
            <a:r>
              <a:rPr lang="en-GB" dirty="0"/>
              <a:t>sector </a:t>
            </a:r>
            <a:r>
              <a:rPr lang="en-GB" dirty="0" smtClean="0"/>
              <a:t>and subsequent supply chain , </a:t>
            </a:r>
            <a:r>
              <a:rPr lang="en-GB" dirty="0"/>
              <a:t>we improve all-round </a:t>
            </a:r>
            <a:r>
              <a:rPr lang="en-GB" i="1" dirty="0"/>
              <a:t>efficiency</a:t>
            </a:r>
            <a:r>
              <a:rPr lang="en-GB" dirty="0"/>
              <a:t>, </a:t>
            </a:r>
            <a:r>
              <a:rPr lang="en-GB" i="1" dirty="0"/>
              <a:t>sustainability</a:t>
            </a:r>
            <a:r>
              <a:rPr lang="en-GB" dirty="0"/>
              <a:t> and </a:t>
            </a:r>
            <a:r>
              <a:rPr lang="en-GB" i="1" dirty="0"/>
              <a:t>market potential</a:t>
            </a:r>
            <a:r>
              <a:rPr lang="en-GB" dirty="0"/>
              <a:t>.</a:t>
            </a:r>
          </a:p>
          <a:p>
            <a:endParaRPr lang="en-GB" dirty="0"/>
          </a:p>
          <a:p>
            <a:r>
              <a:rPr lang="en-GB" dirty="0"/>
              <a:t>SDP ensure businesses gain the skill set to tender successfully for contracts and improve their prospects when competing for government contracts, in the UK and beyond.</a:t>
            </a:r>
          </a:p>
          <a:p>
            <a:endParaRPr lang="en-GB" dirty="0"/>
          </a:p>
          <a:p>
            <a:endParaRPr lang="en-GB" dirty="0"/>
          </a:p>
          <a:p>
            <a:endParaRPr lang="en-GB" dirty="0"/>
          </a:p>
        </p:txBody>
      </p:sp>
      <p:sp>
        <p:nvSpPr>
          <p:cNvPr id="4" name="Rounded Rectangular Callout 3"/>
          <p:cNvSpPr/>
          <p:nvPr/>
        </p:nvSpPr>
        <p:spPr>
          <a:xfrm rot="20857169">
            <a:off x="1362075" y="5121275"/>
            <a:ext cx="2149475" cy="1335088"/>
          </a:xfrm>
          <a:prstGeom prst="wedgeRoundRectCallout">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dirty="0"/>
              <a:t>£10 billion Scottish Government </a:t>
            </a:r>
          </a:p>
          <a:p>
            <a:pPr algn="ctr">
              <a:defRPr/>
            </a:pPr>
            <a:r>
              <a:rPr lang="en-GB" dirty="0"/>
              <a:t>£240 billion UK</a:t>
            </a:r>
          </a:p>
          <a:p>
            <a:pPr algn="ctr">
              <a:defRPr/>
            </a:pPr>
            <a:r>
              <a:rPr lang="en-GB" dirty="0"/>
              <a:t>annual spend</a:t>
            </a:r>
          </a:p>
        </p:txBody>
      </p:sp>
    </p:spTree>
    <p:extLst>
      <p:ext uri="{BB962C8B-B14F-4D97-AF65-F5344CB8AC3E}">
        <p14:creationId xmlns:p14="http://schemas.microsoft.com/office/powerpoint/2010/main" xmlns="" val="498361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descr="SDPheader.jpg"/>
          <p:cNvPicPr>
            <a:picLocks noChangeAspect="1"/>
          </p:cNvPicPr>
          <p:nvPr/>
        </p:nvPicPr>
        <p:blipFill>
          <a:blip r:embed="rId2"/>
          <a:srcRect/>
          <a:stretch>
            <a:fillRect/>
          </a:stretch>
        </p:blipFill>
        <p:spPr bwMode="auto">
          <a:xfrm>
            <a:off x="0" y="0"/>
            <a:ext cx="9144000" cy="828675"/>
          </a:xfrm>
          <a:prstGeom prst="rect">
            <a:avLst/>
          </a:prstGeom>
          <a:noFill/>
          <a:ln w="9525">
            <a:noFill/>
            <a:miter lim="800000"/>
            <a:headEnd/>
            <a:tailEnd/>
          </a:ln>
        </p:spPr>
      </p:pic>
      <p:pic>
        <p:nvPicPr>
          <p:cNvPr id="9219" name="Picture 4" descr="SDPfooter.jpg"/>
          <p:cNvPicPr>
            <a:picLocks noChangeAspect="1"/>
          </p:cNvPicPr>
          <p:nvPr/>
        </p:nvPicPr>
        <p:blipFill>
          <a:blip r:embed="rId3"/>
          <a:srcRect/>
          <a:stretch>
            <a:fillRect/>
          </a:stretch>
        </p:blipFill>
        <p:spPr bwMode="auto">
          <a:xfrm>
            <a:off x="0" y="6496050"/>
            <a:ext cx="9144000" cy="361950"/>
          </a:xfrm>
          <a:prstGeom prst="rect">
            <a:avLst/>
          </a:prstGeom>
          <a:noFill/>
          <a:ln w="9525">
            <a:noFill/>
            <a:miter lim="800000"/>
            <a:headEnd/>
            <a:tailEnd/>
          </a:ln>
        </p:spPr>
      </p:pic>
      <p:pic>
        <p:nvPicPr>
          <p:cNvPr id="9220" name="Picture 5" descr="RonotMascotNormalpose.png"/>
          <p:cNvPicPr>
            <a:picLocks noChangeAspect="1"/>
          </p:cNvPicPr>
          <p:nvPr/>
        </p:nvPicPr>
        <p:blipFill>
          <a:blip r:embed="rId4"/>
          <a:srcRect/>
          <a:stretch>
            <a:fillRect/>
          </a:stretch>
        </p:blipFill>
        <p:spPr bwMode="auto">
          <a:xfrm>
            <a:off x="671513" y="1535113"/>
            <a:ext cx="2117725" cy="4011612"/>
          </a:xfrm>
          <a:prstGeom prst="rect">
            <a:avLst/>
          </a:prstGeom>
          <a:noFill/>
          <a:ln w="9525">
            <a:noFill/>
            <a:miter lim="800000"/>
            <a:headEnd/>
            <a:tailEnd/>
          </a:ln>
        </p:spPr>
      </p:pic>
      <p:sp>
        <p:nvSpPr>
          <p:cNvPr id="9221" name="TextBox 6"/>
          <p:cNvSpPr txBox="1">
            <a:spLocks noChangeArrowheads="1"/>
          </p:cNvSpPr>
          <p:nvPr/>
        </p:nvSpPr>
        <p:spPr bwMode="auto">
          <a:xfrm>
            <a:off x="3544888" y="1135063"/>
            <a:ext cx="5129212" cy="461962"/>
          </a:xfrm>
          <a:prstGeom prst="rect">
            <a:avLst/>
          </a:prstGeom>
          <a:noFill/>
          <a:ln w="9525">
            <a:noFill/>
            <a:miter lim="800000"/>
            <a:headEnd/>
            <a:tailEnd/>
          </a:ln>
        </p:spPr>
        <p:txBody>
          <a:bodyPr>
            <a:spAutoFit/>
          </a:bodyPr>
          <a:lstStyle/>
          <a:p>
            <a:r>
              <a:rPr lang="en-US" sz="2400" dirty="0">
                <a:solidFill>
                  <a:srgbClr val="EA781C"/>
                </a:solidFill>
                <a:latin typeface="Arial" charset="0"/>
                <a:cs typeface="Arial" charset="0"/>
              </a:rPr>
              <a:t>Service Offerings</a:t>
            </a:r>
          </a:p>
        </p:txBody>
      </p:sp>
      <p:sp>
        <p:nvSpPr>
          <p:cNvPr id="9222" name="TextBox 7"/>
          <p:cNvSpPr txBox="1">
            <a:spLocks noChangeArrowheads="1"/>
          </p:cNvSpPr>
          <p:nvPr/>
        </p:nvSpPr>
        <p:spPr bwMode="auto">
          <a:xfrm>
            <a:off x="3544888" y="1817688"/>
            <a:ext cx="5129212" cy="3354765"/>
          </a:xfrm>
          <a:prstGeom prst="rect">
            <a:avLst/>
          </a:prstGeom>
          <a:noFill/>
          <a:ln w="9525">
            <a:noFill/>
            <a:miter lim="800000"/>
            <a:headEnd/>
            <a:tailEnd/>
          </a:ln>
        </p:spPr>
        <p:txBody>
          <a:bodyPr wrap="square">
            <a:spAutoFit/>
          </a:bodyPr>
          <a:lstStyle/>
          <a:p>
            <a:pPr lvl="1">
              <a:defRPr/>
            </a:pPr>
            <a:endParaRPr lang="en-GB" dirty="0">
              <a:latin typeface="+mn-lt"/>
              <a:cs typeface="Arial" pitchFamily="34" charset="0"/>
            </a:endParaRPr>
          </a:p>
          <a:p>
            <a:pPr>
              <a:buFont typeface="Arial" pitchFamily="34" charset="0"/>
              <a:buNone/>
              <a:defRPr/>
            </a:pPr>
            <a:r>
              <a:rPr lang="en-GB" b="1" dirty="0">
                <a:latin typeface="+mn-lt"/>
                <a:cs typeface="Arial" pitchFamily="34" charset="0"/>
              </a:rPr>
              <a:t>Online Resources </a:t>
            </a:r>
            <a:r>
              <a:rPr lang="en-GB" b="1" dirty="0" err="1" smtClean="0">
                <a:cs typeface="Arial" pitchFamily="34" charset="0"/>
                <a:hlinkClick r:id="rId5"/>
              </a:rPr>
              <a:t>www.sdpscotland.co.uk</a:t>
            </a:r>
            <a:endParaRPr lang="en-GB" b="1" dirty="0">
              <a:latin typeface="+mn-lt"/>
              <a:cs typeface="Arial" pitchFamily="34" charset="0"/>
            </a:endParaRPr>
          </a:p>
          <a:p>
            <a:pPr lvl="1">
              <a:lnSpc>
                <a:spcPct val="150000"/>
              </a:lnSpc>
              <a:buFont typeface="Arial" pitchFamily="34" charset="0"/>
              <a:buChar char="•"/>
              <a:defRPr/>
            </a:pPr>
            <a:r>
              <a:rPr lang="en-GB" dirty="0" smtClean="0">
                <a:latin typeface="+mn-lt"/>
                <a:cs typeface="Arial" pitchFamily="34" charset="0"/>
              </a:rPr>
              <a:t>Online </a:t>
            </a:r>
            <a:r>
              <a:rPr lang="en-GB" dirty="0">
                <a:latin typeface="+mn-lt"/>
                <a:cs typeface="Arial" pitchFamily="34" charset="0"/>
              </a:rPr>
              <a:t>learning </a:t>
            </a:r>
            <a:r>
              <a:rPr lang="en-GB" dirty="0" smtClean="0">
                <a:latin typeface="+mn-lt"/>
                <a:cs typeface="Arial" pitchFamily="34" charset="0"/>
              </a:rPr>
              <a:t>materials</a:t>
            </a:r>
          </a:p>
          <a:p>
            <a:pPr lvl="1">
              <a:lnSpc>
                <a:spcPct val="150000"/>
              </a:lnSpc>
              <a:buFont typeface="Arial" pitchFamily="34" charset="0"/>
              <a:buChar char="•"/>
              <a:defRPr/>
            </a:pPr>
            <a:r>
              <a:rPr lang="en-GB" dirty="0" smtClean="0">
                <a:latin typeface="+mn-lt"/>
                <a:cs typeface="Arial" pitchFamily="34" charset="0"/>
              </a:rPr>
              <a:t> Procurement jargon buster </a:t>
            </a:r>
          </a:p>
          <a:p>
            <a:pPr lvl="1">
              <a:lnSpc>
                <a:spcPct val="150000"/>
              </a:lnSpc>
              <a:buFont typeface="Arial" pitchFamily="34" charset="0"/>
              <a:buChar char="•"/>
              <a:defRPr/>
            </a:pPr>
            <a:r>
              <a:rPr lang="en-GB" dirty="0" smtClean="0">
                <a:latin typeface="+mn-lt"/>
                <a:cs typeface="Arial" pitchFamily="34" charset="0"/>
              </a:rPr>
              <a:t>Contacts for your region </a:t>
            </a:r>
            <a:endParaRPr lang="en-GB" dirty="0">
              <a:latin typeface="+mn-lt"/>
              <a:cs typeface="Arial" pitchFamily="34" charset="0"/>
            </a:endParaRPr>
          </a:p>
          <a:p>
            <a:pPr lvl="1">
              <a:lnSpc>
                <a:spcPct val="150000"/>
              </a:lnSpc>
              <a:buFont typeface="Arial" pitchFamily="34" charset="0"/>
              <a:buChar char="•"/>
              <a:defRPr/>
            </a:pPr>
            <a:r>
              <a:rPr lang="en-GB" dirty="0">
                <a:latin typeface="+mn-lt"/>
                <a:cs typeface="Arial" pitchFamily="34" charset="0"/>
              </a:rPr>
              <a:t> Supplier Register</a:t>
            </a:r>
          </a:p>
          <a:p>
            <a:pPr lvl="1">
              <a:lnSpc>
                <a:spcPct val="150000"/>
              </a:lnSpc>
              <a:buFont typeface="Arial" pitchFamily="34" charset="0"/>
              <a:buChar char="•"/>
              <a:defRPr/>
            </a:pPr>
            <a:r>
              <a:rPr lang="en-GB" dirty="0">
                <a:latin typeface="+mn-lt"/>
                <a:cs typeface="Arial" pitchFamily="34" charset="0"/>
              </a:rPr>
              <a:t> Links with Public Contracts Scotland and other </a:t>
            </a:r>
          </a:p>
          <a:p>
            <a:pPr lvl="1">
              <a:lnSpc>
                <a:spcPct val="150000"/>
              </a:lnSpc>
              <a:defRPr/>
            </a:pPr>
            <a:r>
              <a:rPr lang="en-GB" dirty="0">
                <a:latin typeface="+mn-lt"/>
                <a:cs typeface="Arial" pitchFamily="34" charset="0"/>
              </a:rPr>
              <a:t> Business support groups</a:t>
            </a:r>
          </a:p>
          <a:p>
            <a:pPr>
              <a:defRPr/>
            </a:pPr>
            <a:endParaRPr lang="en-US" sz="1400" dirty="0">
              <a:solidFill>
                <a:srgbClr val="EA781C"/>
              </a:solidFill>
              <a:latin typeface="Arial" pitchFamily="34" charset="0"/>
              <a:cs typeface="Arial" pitchFamily="34" charset="0"/>
            </a:endParaRPr>
          </a:p>
        </p:txBody>
      </p:sp>
    </p:spTree>
    <p:extLst>
      <p:ext uri="{BB962C8B-B14F-4D97-AF65-F5344CB8AC3E}">
        <p14:creationId xmlns:p14="http://schemas.microsoft.com/office/powerpoint/2010/main" xmlns="" val="22945817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descr="SDPheader.jpg"/>
          <p:cNvPicPr>
            <a:picLocks noChangeAspect="1"/>
          </p:cNvPicPr>
          <p:nvPr/>
        </p:nvPicPr>
        <p:blipFill>
          <a:blip r:embed="rId2"/>
          <a:srcRect/>
          <a:stretch>
            <a:fillRect/>
          </a:stretch>
        </p:blipFill>
        <p:spPr bwMode="auto">
          <a:xfrm>
            <a:off x="0" y="0"/>
            <a:ext cx="9144000" cy="828675"/>
          </a:xfrm>
          <a:prstGeom prst="rect">
            <a:avLst/>
          </a:prstGeom>
          <a:noFill/>
          <a:ln w="9525">
            <a:noFill/>
            <a:miter lim="800000"/>
            <a:headEnd/>
            <a:tailEnd/>
          </a:ln>
        </p:spPr>
      </p:pic>
      <p:pic>
        <p:nvPicPr>
          <p:cNvPr id="9219" name="Picture 4" descr="SDPfooter.jpg"/>
          <p:cNvPicPr>
            <a:picLocks noChangeAspect="1"/>
          </p:cNvPicPr>
          <p:nvPr/>
        </p:nvPicPr>
        <p:blipFill>
          <a:blip r:embed="rId3"/>
          <a:srcRect/>
          <a:stretch>
            <a:fillRect/>
          </a:stretch>
        </p:blipFill>
        <p:spPr bwMode="auto">
          <a:xfrm>
            <a:off x="0" y="6496050"/>
            <a:ext cx="9144000" cy="361950"/>
          </a:xfrm>
          <a:prstGeom prst="rect">
            <a:avLst/>
          </a:prstGeom>
          <a:noFill/>
          <a:ln w="9525">
            <a:noFill/>
            <a:miter lim="800000"/>
            <a:headEnd/>
            <a:tailEnd/>
          </a:ln>
        </p:spPr>
      </p:pic>
      <p:pic>
        <p:nvPicPr>
          <p:cNvPr id="9220" name="Picture 5" descr="RonotMascotNormalpose.png"/>
          <p:cNvPicPr>
            <a:picLocks noChangeAspect="1"/>
          </p:cNvPicPr>
          <p:nvPr/>
        </p:nvPicPr>
        <p:blipFill>
          <a:blip r:embed="rId4"/>
          <a:srcRect/>
          <a:stretch>
            <a:fillRect/>
          </a:stretch>
        </p:blipFill>
        <p:spPr bwMode="auto">
          <a:xfrm>
            <a:off x="671513" y="1535113"/>
            <a:ext cx="2117725" cy="4011612"/>
          </a:xfrm>
          <a:prstGeom prst="rect">
            <a:avLst/>
          </a:prstGeom>
          <a:noFill/>
          <a:ln w="9525">
            <a:noFill/>
            <a:miter lim="800000"/>
            <a:headEnd/>
            <a:tailEnd/>
          </a:ln>
        </p:spPr>
      </p:pic>
      <p:sp>
        <p:nvSpPr>
          <p:cNvPr id="9221" name="TextBox 6"/>
          <p:cNvSpPr txBox="1">
            <a:spLocks noChangeArrowheads="1"/>
          </p:cNvSpPr>
          <p:nvPr/>
        </p:nvSpPr>
        <p:spPr bwMode="auto">
          <a:xfrm>
            <a:off x="3544888" y="1135063"/>
            <a:ext cx="5129212" cy="461962"/>
          </a:xfrm>
          <a:prstGeom prst="rect">
            <a:avLst/>
          </a:prstGeom>
          <a:noFill/>
          <a:ln w="9525">
            <a:noFill/>
            <a:miter lim="800000"/>
            <a:headEnd/>
            <a:tailEnd/>
          </a:ln>
        </p:spPr>
        <p:txBody>
          <a:bodyPr>
            <a:spAutoFit/>
          </a:bodyPr>
          <a:lstStyle/>
          <a:p>
            <a:r>
              <a:rPr lang="en-US" sz="2400">
                <a:solidFill>
                  <a:srgbClr val="EA781C"/>
                </a:solidFill>
                <a:latin typeface="Arial" charset="0"/>
                <a:cs typeface="Arial" charset="0"/>
              </a:rPr>
              <a:t>Service Offerings</a:t>
            </a:r>
          </a:p>
        </p:txBody>
      </p:sp>
      <p:sp>
        <p:nvSpPr>
          <p:cNvPr id="9222" name="TextBox 7"/>
          <p:cNvSpPr txBox="1">
            <a:spLocks noChangeArrowheads="1"/>
          </p:cNvSpPr>
          <p:nvPr/>
        </p:nvSpPr>
        <p:spPr bwMode="auto">
          <a:xfrm>
            <a:off x="3544888" y="1817688"/>
            <a:ext cx="5129212" cy="4185761"/>
          </a:xfrm>
          <a:prstGeom prst="rect">
            <a:avLst/>
          </a:prstGeom>
          <a:noFill/>
          <a:ln w="9525">
            <a:noFill/>
            <a:miter lim="800000"/>
            <a:headEnd/>
            <a:tailEnd/>
          </a:ln>
        </p:spPr>
        <p:txBody>
          <a:bodyPr>
            <a:spAutoFit/>
          </a:bodyPr>
          <a:lstStyle/>
          <a:p>
            <a:pPr>
              <a:buFont typeface="Arial" pitchFamily="34" charset="0"/>
              <a:buNone/>
              <a:defRPr/>
            </a:pPr>
            <a:r>
              <a:rPr lang="en-GB" b="1" dirty="0">
                <a:latin typeface="+mn-lt"/>
                <a:cs typeface="Arial" pitchFamily="34" charset="0"/>
              </a:rPr>
              <a:t>Training Programmes</a:t>
            </a:r>
          </a:p>
          <a:p>
            <a:pPr lvl="1">
              <a:buFont typeface="Arial" pitchFamily="34" charset="0"/>
              <a:buChar char="•"/>
              <a:defRPr/>
            </a:pPr>
            <a:r>
              <a:rPr lang="en-GB" dirty="0">
                <a:latin typeface="+mn-lt"/>
                <a:cs typeface="Arial" pitchFamily="34" charset="0"/>
              </a:rPr>
              <a:t> Regional face to face workshops  offered over 3 levels </a:t>
            </a:r>
            <a:endParaRPr lang="en-GB" dirty="0" smtClean="0">
              <a:latin typeface="+mn-lt"/>
              <a:cs typeface="Arial" pitchFamily="34" charset="0"/>
            </a:endParaRPr>
          </a:p>
          <a:p>
            <a:pPr lvl="1">
              <a:buFont typeface="Arial" pitchFamily="34" charset="0"/>
              <a:buChar char="•"/>
              <a:defRPr/>
            </a:pPr>
            <a:r>
              <a:rPr lang="en-GB" dirty="0" smtClean="0">
                <a:latin typeface="+mn-lt"/>
                <a:cs typeface="Arial" pitchFamily="34" charset="0"/>
              </a:rPr>
              <a:t> Industry specific  workshops</a:t>
            </a:r>
          </a:p>
          <a:p>
            <a:pPr lvl="1">
              <a:buFont typeface="Arial" pitchFamily="34" charset="0"/>
              <a:buChar char="•"/>
              <a:defRPr/>
            </a:pPr>
            <a:r>
              <a:rPr lang="en-GB" dirty="0" smtClean="0">
                <a:latin typeface="+mn-lt"/>
                <a:cs typeface="Arial" pitchFamily="34" charset="0"/>
              </a:rPr>
              <a:t> Policy Workshops </a:t>
            </a:r>
          </a:p>
          <a:p>
            <a:pPr lvl="1">
              <a:buFont typeface="Arial" pitchFamily="34" charset="0"/>
              <a:buChar char="•"/>
              <a:defRPr/>
            </a:pPr>
            <a:r>
              <a:rPr lang="en-GB" dirty="0" smtClean="0">
                <a:latin typeface="+mn-lt"/>
                <a:cs typeface="Arial" pitchFamily="34" charset="0"/>
              </a:rPr>
              <a:t>Interactive </a:t>
            </a:r>
            <a:r>
              <a:rPr lang="en-GB" dirty="0">
                <a:latin typeface="+mn-lt"/>
                <a:cs typeface="Arial" pitchFamily="34" charset="0"/>
              </a:rPr>
              <a:t>Webinars </a:t>
            </a:r>
          </a:p>
          <a:p>
            <a:pPr lvl="1">
              <a:defRPr/>
            </a:pPr>
            <a:endParaRPr lang="en-GB" dirty="0">
              <a:latin typeface="+mn-lt"/>
              <a:cs typeface="Arial" pitchFamily="34" charset="0"/>
            </a:endParaRPr>
          </a:p>
          <a:p>
            <a:pPr>
              <a:buFont typeface="Arial" pitchFamily="34" charset="0"/>
              <a:buNone/>
              <a:defRPr/>
            </a:pPr>
            <a:r>
              <a:rPr lang="en-GB" dirty="0">
                <a:latin typeface="+mn-lt"/>
                <a:cs typeface="Arial" pitchFamily="34" charset="0"/>
              </a:rPr>
              <a:t> </a:t>
            </a:r>
            <a:r>
              <a:rPr lang="en-GB" b="1" dirty="0" smtClean="0">
                <a:latin typeface="+mn-lt"/>
                <a:cs typeface="Arial" pitchFamily="34" charset="0"/>
              </a:rPr>
              <a:t>Meet the Buyer</a:t>
            </a:r>
            <a:endParaRPr lang="en-GB" b="1" dirty="0">
              <a:latin typeface="+mn-lt"/>
              <a:cs typeface="Arial" pitchFamily="34" charset="0"/>
            </a:endParaRPr>
          </a:p>
          <a:p>
            <a:pPr lvl="1">
              <a:buFont typeface="Arial" pitchFamily="34" charset="0"/>
              <a:buChar char="•"/>
              <a:defRPr/>
            </a:pPr>
            <a:r>
              <a:rPr lang="en-GB" dirty="0">
                <a:latin typeface="+mn-lt"/>
                <a:cs typeface="Arial" pitchFamily="34" charset="0"/>
              </a:rPr>
              <a:t> Information days </a:t>
            </a:r>
          </a:p>
          <a:p>
            <a:pPr lvl="1">
              <a:buFont typeface="Arial" pitchFamily="34" charset="0"/>
              <a:buChar char="•"/>
              <a:defRPr/>
            </a:pPr>
            <a:r>
              <a:rPr lang="en-GB" dirty="0">
                <a:latin typeface="+mn-lt"/>
                <a:cs typeface="Arial" pitchFamily="34" charset="0"/>
              </a:rPr>
              <a:t> Partner and Business Support events </a:t>
            </a:r>
            <a:endParaRPr lang="en-GB" dirty="0" smtClean="0">
              <a:latin typeface="+mn-lt"/>
              <a:cs typeface="Arial" pitchFamily="34" charset="0"/>
            </a:endParaRPr>
          </a:p>
          <a:p>
            <a:pPr lvl="1">
              <a:buFont typeface="Arial" pitchFamily="34" charset="0"/>
              <a:buChar char="•"/>
              <a:defRPr/>
            </a:pPr>
            <a:r>
              <a:rPr lang="en-GB" dirty="0" smtClean="0">
                <a:cs typeface="Arial" pitchFamily="34" charset="0"/>
              </a:rPr>
              <a:t> Access to local buyers and economic development staff </a:t>
            </a:r>
          </a:p>
          <a:p>
            <a:pPr lvl="1">
              <a:defRPr/>
            </a:pPr>
            <a:endParaRPr lang="en-GB" dirty="0">
              <a:latin typeface="+mn-lt"/>
              <a:cs typeface="Arial" pitchFamily="34" charset="0"/>
            </a:endParaRPr>
          </a:p>
          <a:p>
            <a:pPr lvl="1">
              <a:defRPr/>
            </a:pPr>
            <a:endParaRPr lang="en-GB" dirty="0">
              <a:latin typeface="+mn-lt"/>
              <a:cs typeface="Arial" pitchFamily="34" charset="0"/>
            </a:endParaRPr>
          </a:p>
          <a:p>
            <a:pPr>
              <a:defRPr/>
            </a:pPr>
            <a:endParaRPr lang="en-US" sz="1400" dirty="0">
              <a:solidFill>
                <a:srgbClr val="EA781C"/>
              </a:solidFill>
              <a:latin typeface="Arial" pitchFamily="34" charset="0"/>
              <a:cs typeface="Arial" pitchFamily="34" charset="0"/>
            </a:endParaRPr>
          </a:p>
        </p:txBody>
      </p:sp>
    </p:spTree>
    <p:extLst>
      <p:ext uri="{BB962C8B-B14F-4D97-AF65-F5344CB8AC3E}">
        <p14:creationId xmlns:p14="http://schemas.microsoft.com/office/powerpoint/2010/main" xmlns="" val="11452304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srcRect/>
          <a:stretch>
            <a:fillRect/>
          </a:stretch>
        </p:blipFill>
        <p:spPr bwMode="auto">
          <a:xfrm>
            <a:off x="0" y="0"/>
            <a:ext cx="10115550" cy="7000875"/>
          </a:xfrm>
          <a:prstGeom prst="rect">
            <a:avLst/>
          </a:prstGeom>
          <a:noFill/>
          <a:ln w="9525">
            <a:noFill/>
            <a:miter lim="800000"/>
            <a:headEnd/>
            <a:tailEnd/>
          </a:ln>
        </p:spPr>
      </p:pic>
    </p:spTree>
    <p:extLst>
      <p:ext uri="{BB962C8B-B14F-4D97-AF65-F5344CB8AC3E}">
        <p14:creationId xmlns:p14="http://schemas.microsoft.com/office/powerpoint/2010/main" xmlns="" val="30582369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descr="SDPheader.jpg"/>
          <p:cNvPicPr>
            <a:picLocks noChangeAspect="1"/>
          </p:cNvPicPr>
          <p:nvPr/>
        </p:nvPicPr>
        <p:blipFill>
          <a:blip r:embed="rId3"/>
          <a:srcRect/>
          <a:stretch>
            <a:fillRect/>
          </a:stretch>
        </p:blipFill>
        <p:spPr bwMode="auto">
          <a:xfrm>
            <a:off x="0" y="0"/>
            <a:ext cx="9144000" cy="828675"/>
          </a:xfrm>
          <a:prstGeom prst="rect">
            <a:avLst/>
          </a:prstGeom>
          <a:noFill/>
          <a:ln w="9525">
            <a:noFill/>
            <a:miter lim="800000"/>
            <a:headEnd/>
            <a:tailEnd/>
          </a:ln>
        </p:spPr>
      </p:pic>
      <p:pic>
        <p:nvPicPr>
          <p:cNvPr id="15363" name="Picture 4" descr="SDPfooter.jpg"/>
          <p:cNvPicPr>
            <a:picLocks noChangeAspect="1"/>
          </p:cNvPicPr>
          <p:nvPr/>
        </p:nvPicPr>
        <p:blipFill>
          <a:blip r:embed="rId4"/>
          <a:srcRect/>
          <a:stretch>
            <a:fillRect/>
          </a:stretch>
        </p:blipFill>
        <p:spPr bwMode="auto">
          <a:xfrm>
            <a:off x="0" y="6496050"/>
            <a:ext cx="9144000" cy="361950"/>
          </a:xfrm>
          <a:prstGeom prst="rect">
            <a:avLst/>
          </a:prstGeom>
          <a:noFill/>
          <a:ln w="9525">
            <a:noFill/>
            <a:miter lim="800000"/>
            <a:headEnd/>
            <a:tailEnd/>
          </a:ln>
        </p:spPr>
      </p:pic>
      <p:pic>
        <p:nvPicPr>
          <p:cNvPr id="15364" name="Picture 5" descr="RonotMascotNormalpose.png"/>
          <p:cNvPicPr>
            <a:picLocks noChangeAspect="1"/>
          </p:cNvPicPr>
          <p:nvPr/>
        </p:nvPicPr>
        <p:blipFill>
          <a:blip r:embed="rId5"/>
          <a:srcRect/>
          <a:stretch>
            <a:fillRect/>
          </a:stretch>
        </p:blipFill>
        <p:spPr bwMode="auto">
          <a:xfrm>
            <a:off x="671513" y="1535113"/>
            <a:ext cx="2117725" cy="4011612"/>
          </a:xfrm>
          <a:prstGeom prst="rect">
            <a:avLst/>
          </a:prstGeom>
          <a:noFill/>
          <a:ln w="9525">
            <a:noFill/>
            <a:miter lim="800000"/>
            <a:headEnd/>
            <a:tailEnd/>
          </a:ln>
        </p:spPr>
      </p:pic>
      <p:sp>
        <p:nvSpPr>
          <p:cNvPr id="15365" name="TextBox 6"/>
          <p:cNvSpPr txBox="1">
            <a:spLocks noChangeArrowheads="1"/>
          </p:cNvSpPr>
          <p:nvPr/>
        </p:nvSpPr>
        <p:spPr bwMode="auto">
          <a:xfrm>
            <a:off x="3544888" y="1722438"/>
            <a:ext cx="5129212" cy="461962"/>
          </a:xfrm>
          <a:prstGeom prst="rect">
            <a:avLst/>
          </a:prstGeom>
          <a:noFill/>
          <a:ln w="9525">
            <a:noFill/>
            <a:miter lim="800000"/>
            <a:headEnd/>
            <a:tailEnd/>
          </a:ln>
        </p:spPr>
        <p:txBody>
          <a:bodyPr>
            <a:spAutoFit/>
          </a:bodyPr>
          <a:lstStyle/>
          <a:p>
            <a:pPr algn="ctr"/>
            <a:r>
              <a:rPr lang="en-US" altLang="en-US" sz="2400" dirty="0">
                <a:solidFill>
                  <a:srgbClr val="EA781C"/>
                </a:solidFill>
                <a:latin typeface="Arial" pitchFamily="34" charset="0"/>
                <a:cs typeface="Arial" pitchFamily="34" charset="0"/>
              </a:rPr>
              <a:t>Supplier Development Programme </a:t>
            </a:r>
          </a:p>
        </p:txBody>
      </p:sp>
      <p:sp>
        <p:nvSpPr>
          <p:cNvPr id="8" name="TextBox 7"/>
          <p:cNvSpPr txBox="1"/>
          <p:nvPr/>
        </p:nvSpPr>
        <p:spPr>
          <a:xfrm>
            <a:off x="6472238" y="2552700"/>
            <a:ext cx="2671762" cy="647700"/>
          </a:xfrm>
          <a:prstGeom prst="rect">
            <a:avLst/>
          </a:prstGeom>
          <a:noFill/>
        </p:spPr>
        <p:txBody>
          <a:bodyPr>
            <a:spAutoFit/>
          </a:bodyPr>
          <a:lstStyle/>
          <a:p>
            <a:pPr algn="r">
              <a:spcBef>
                <a:spcPct val="50000"/>
              </a:spcBef>
              <a:defRPr/>
            </a:pPr>
            <a:endParaRPr lang="en-GB" altLang="en-US" dirty="0"/>
          </a:p>
          <a:p>
            <a:pPr>
              <a:defRPr/>
            </a:pPr>
            <a:endParaRPr lang="en-GB" altLang="en-US" b="1" dirty="0">
              <a:solidFill>
                <a:schemeClr val="bg1">
                  <a:lumMod val="50000"/>
                </a:schemeClr>
              </a:solidFill>
            </a:endParaRPr>
          </a:p>
        </p:txBody>
      </p:sp>
      <p:sp>
        <p:nvSpPr>
          <p:cNvPr id="15368" name="TextBox 12"/>
          <p:cNvSpPr txBox="1">
            <a:spLocks noChangeArrowheads="1"/>
          </p:cNvSpPr>
          <p:nvPr/>
        </p:nvSpPr>
        <p:spPr bwMode="auto">
          <a:xfrm>
            <a:off x="3694113" y="2552700"/>
            <a:ext cx="4916487" cy="646113"/>
          </a:xfrm>
          <a:prstGeom prst="rect">
            <a:avLst/>
          </a:prstGeom>
          <a:noFill/>
          <a:ln w="9525">
            <a:noFill/>
            <a:miter lim="800000"/>
            <a:headEnd/>
            <a:tailEnd/>
          </a:ln>
        </p:spPr>
        <p:txBody>
          <a:bodyPr>
            <a:spAutoFit/>
          </a:bodyPr>
          <a:lstStyle/>
          <a:p>
            <a:endParaRPr lang="en-GB" altLang="en-US" dirty="0"/>
          </a:p>
          <a:p>
            <a:endParaRPr lang="en-GB" altLang="en-US" dirty="0"/>
          </a:p>
        </p:txBody>
      </p:sp>
      <p:sp>
        <p:nvSpPr>
          <p:cNvPr id="15369" name="Rectangle 10"/>
          <p:cNvSpPr>
            <a:spLocks noChangeArrowheads="1"/>
          </p:cNvSpPr>
          <p:nvPr/>
        </p:nvSpPr>
        <p:spPr bwMode="auto">
          <a:xfrm>
            <a:off x="3694113" y="2692400"/>
            <a:ext cx="4772025" cy="3693319"/>
          </a:xfrm>
          <a:prstGeom prst="rect">
            <a:avLst/>
          </a:prstGeom>
          <a:noFill/>
          <a:ln w="9525">
            <a:noFill/>
            <a:miter lim="800000"/>
            <a:headEnd/>
            <a:tailEnd/>
          </a:ln>
        </p:spPr>
        <p:txBody>
          <a:bodyPr>
            <a:spAutoFit/>
          </a:bodyPr>
          <a:lstStyle/>
          <a:p>
            <a:pPr>
              <a:buFont typeface="Arial" pitchFamily="34" charset="0"/>
              <a:buChar char="•"/>
            </a:pPr>
            <a:r>
              <a:rPr lang="en-GB" altLang="en-US" sz="2000" dirty="0" smtClean="0"/>
              <a:t>New procedures</a:t>
            </a:r>
          </a:p>
          <a:p>
            <a:pPr>
              <a:buFont typeface="Arial" pitchFamily="34" charset="0"/>
              <a:buChar char="•"/>
            </a:pPr>
            <a:r>
              <a:rPr lang="en-GB" altLang="en-US" sz="2000" dirty="0" smtClean="0"/>
              <a:t>New timelines </a:t>
            </a:r>
          </a:p>
          <a:p>
            <a:pPr>
              <a:buFont typeface="Arial" pitchFamily="34" charset="0"/>
              <a:buChar char="•"/>
            </a:pPr>
            <a:r>
              <a:rPr lang="en-GB" altLang="en-US" sz="2000" dirty="0" smtClean="0"/>
              <a:t>Watch out for Prior Information Notices (PIN) !</a:t>
            </a:r>
          </a:p>
          <a:p>
            <a:pPr>
              <a:buFont typeface="Arial" pitchFamily="34" charset="0"/>
              <a:buChar char="•"/>
            </a:pPr>
            <a:r>
              <a:rPr lang="en-GB" sz="2000" dirty="0" smtClean="0"/>
              <a:t>Scotland Reform Act Thresholds </a:t>
            </a:r>
          </a:p>
          <a:p>
            <a:r>
              <a:rPr lang="en-GB" sz="2000" dirty="0" smtClean="0"/>
              <a:t> £50,000: goods services, and £2 million for works</a:t>
            </a:r>
            <a:r>
              <a:rPr lang="en-GB" altLang="en-US" sz="2000" dirty="0" smtClean="0"/>
              <a:t> </a:t>
            </a:r>
          </a:p>
          <a:p>
            <a:pPr>
              <a:buFont typeface="Arial" pitchFamily="34" charset="0"/>
              <a:buChar char="•"/>
            </a:pPr>
            <a:r>
              <a:rPr lang="en-GB" altLang="en-US" sz="2000" dirty="0" smtClean="0"/>
              <a:t>Contracts Registers online</a:t>
            </a:r>
          </a:p>
          <a:p>
            <a:pPr>
              <a:buFont typeface="Arial" pitchFamily="34" charset="0"/>
              <a:buChar char="•"/>
            </a:pPr>
            <a:r>
              <a:rPr lang="en-GB" altLang="en-US" sz="2000" dirty="0" smtClean="0"/>
              <a:t>Procurement Strategy </a:t>
            </a:r>
          </a:p>
          <a:p>
            <a:endParaRPr lang="en-GB" altLang="en-US" dirty="0" smtClean="0">
              <a:solidFill>
                <a:srgbClr val="FF0000"/>
              </a:solidFill>
            </a:endParaRPr>
          </a:p>
          <a:p>
            <a:r>
              <a:rPr lang="en-GB" altLang="en-US" dirty="0" smtClean="0">
                <a:solidFill>
                  <a:srgbClr val="FF0000"/>
                </a:solidFill>
              </a:rPr>
              <a:t>Get Tender Ready  Now!</a:t>
            </a:r>
          </a:p>
          <a:p>
            <a:endParaRPr lang="en-GB" altLang="en-US" dirty="0"/>
          </a:p>
        </p:txBody>
      </p:sp>
      <p:sp>
        <p:nvSpPr>
          <p:cNvPr id="15370" name="TextBox 1"/>
          <p:cNvSpPr txBox="1">
            <a:spLocks noChangeArrowheads="1"/>
          </p:cNvSpPr>
          <p:nvPr/>
        </p:nvSpPr>
        <p:spPr bwMode="auto">
          <a:xfrm>
            <a:off x="3848100" y="2184400"/>
            <a:ext cx="4618038" cy="461665"/>
          </a:xfrm>
          <a:prstGeom prst="rect">
            <a:avLst/>
          </a:prstGeom>
          <a:noFill/>
          <a:ln w="9525">
            <a:noFill/>
            <a:miter lim="800000"/>
            <a:headEnd/>
            <a:tailEnd/>
          </a:ln>
        </p:spPr>
        <p:txBody>
          <a:bodyPr>
            <a:spAutoFit/>
          </a:bodyPr>
          <a:lstStyle/>
          <a:p>
            <a:pPr algn="ctr"/>
            <a:r>
              <a:rPr lang="en-GB" sz="2400" dirty="0" smtClean="0"/>
              <a:t>New Directives – New Bidding </a:t>
            </a:r>
            <a:endParaRPr lang="en-GB" sz="2400" dirty="0"/>
          </a:p>
        </p:txBody>
      </p:sp>
    </p:spTree>
    <p:extLst>
      <p:ext uri="{BB962C8B-B14F-4D97-AF65-F5344CB8AC3E}">
        <p14:creationId xmlns:p14="http://schemas.microsoft.com/office/powerpoint/2010/main" xmlns="" val="17701529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descr="SDPheader.jpg"/>
          <p:cNvPicPr>
            <a:picLocks noChangeAspect="1"/>
          </p:cNvPicPr>
          <p:nvPr/>
        </p:nvPicPr>
        <p:blipFill>
          <a:blip r:embed="rId2"/>
          <a:srcRect/>
          <a:stretch>
            <a:fillRect/>
          </a:stretch>
        </p:blipFill>
        <p:spPr bwMode="auto">
          <a:xfrm>
            <a:off x="0" y="0"/>
            <a:ext cx="9144000" cy="828675"/>
          </a:xfrm>
          <a:prstGeom prst="rect">
            <a:avLst/>
          </a:prstGeom>
          <a:noFill/>
          <a:ln w="9525">
            <a:noFill/>
            <a:miter lim="800000"/>
            <a:headEnd/>
            <a:tailEnd/>
          </a:ln>
        </p:spPr>
      </p:pic>
      <p:pic>
        <p:nvPicPr>
          <p:cNvPr id="15363" name="Picture 4" descr="SDPfooter.jpg"/>
          <p:cNvPicPr>
            <a:picLocks noChangeAspect="1"/>
          </p:cNvPicPr>
          <p:nvPr/>
        </p:nvPicPr>
        <p:blipFill>
          <a:blip r:embed="rId3"/>
          <a:srcRect/>
          <a:stretch>
            <a:fillRect/>
          </a:stretch>
        </p:blipFill>
        <p:spPr bwMode="auto">
          <a:xfrm>
            <a:off x="0" y="6496050"/>
            <a:ext cx="9144000" cy="361950"/>
          </a:xfrm>
          <a:prstGeom prst="rect">
            <a:avLst/>
          </a:prstGeom>
          <a:noFill/>
          <a:ln w="9525">
            <a:noFill/>
            <a:miter lim="800000"/>
            <a:headEnd/>
            <a:tailEnd/>
          </a:ln>
        </p:spPr>
      </p:pic>
      <p:pic>
        <p:nvPicPr>
          <p:cNvPr id="15364" name="Picture 5" descr="RonotMascotNormalpose.png"/>
          <p:cNvPicPr>
            <a:picLocks noChangeAspect="1"/>
          </p:cNvPicPr>
          <p:nvPr/>
        </p:nvPicPr>
        <p:blipFill>
          <a:blip r:embed="rId4"/>
          <a:srcRect/>
          <a:stretch>
            <a:fillRect/>
          </a:stretch>
        </p:blipFill>
        <p:spPr bwMode="auto">
          <a:xfrm>
            <a:off x="671513" y="1535113"/>
            <a:ext cx="2117725" cy="4011612"/>
          </a:xfrm>
          <a:prstGeom prst="rect">
            <a:avLst/>
          </a:prstGeom>
          <a:noFill/>
          <a:ln w="9525">
            <a:noFill/>
            <a:miter lim="800000"/>
            <a:headEnd/>
            <a:tailEnd/>
          </a:ln>
        </p:spPr>
      </p:pic>
      <p:sp>
        <p:nvSpPr>
          <p:cNvPr id="15365" name="TextBox 6"/>
          <p:cNvSpPr txBox="1">
            <a:spLocks noChangeArrowheads="1"/>
          </p:cNvSpPr>
          <p:nvPr/>
        </p:nvSpPr>
        <p:spPr bwMode="auto">
          <a:xfrm>
            <a:off x="3544888" y="1222744"/>
            <a:ext cx="5129212" cy="830997"/>
          </a:xfrm>
          <a:prstGeom prst="rect">
            <a:avLst/>
          </a:prstGeom>
          <a:noFill/>
          <a:ln w="9525">
            <a:noFill/>
            <a:miter lim="800000"/>
            <a:headEnd/>
            <a:tailEnd/>
          </a:ln>
        </p:spPr>
        <p:txBody>
          <a:bodyPr wrap="square">
            <a:spAutoFit/>
          </a:bodyPr>
          <a:lstStyle/>
          <a:p>
            <a:pPr algn="ctr"/>
            <a:r>
              <a:rPr lang="en-US" altLang="en-US" sz="2400" dirty="0" smtClean="0">
                <a:solidFill>
                  <a:srgbClr val="EA781C"/>
                </a:solidFill>
                <a:latin typeface="Arial" pitchFamily="34" charset="0"/>
                <a:cs typeface="Arial" pitchFamily="34" charset="0"/>
              </a:rPr>
              <a:t>European Single Procurement Document  (ESPD)</a:t>
            </a:r>
            <a:endParaRPr lang="en-US" altLang="en-US" sz="2400" dirty="0">
              <a:solidFill>
                <a:srgbClr val="EA781C"/>
              </a:solidFill>
              <a:latin typeface="Arial" pitchFamily="34" charset="0"/>
              <a:cs typeface="Arial" pitchFamily="34" charset="0"/>
            </a:endParaRPr>
          </a:p>
        </p:txBody>
      </p:sp>
      <p:sp>
        <p:nvSpPr>
          <p:cNvPr id="15366" name="TextBox 7"/>
          <p:cNvSpPr txBox="1">
            <a:spLocks noChangeArrowheads="1"/>
          </p:cNvSpPr>
          <p:nvPr/>
        </p:nvSpPr>
        <p:spPr bwMode="auto">
          <a:xfrm>
            <a:off x="3544888" y="2552700"/>
            <a:ext cx="5129212" cy="339725"/>
          </a:xfrm>
          <a:prstGeom prst="rect">
            <a:avLst/>
          </a:prstGeom>
          <a:noFill/>
          <a:ln w="9525">
            <a:noFill/>
            <a:miter lim="800000"/>
            <a:headEnd/>
            <a:tailEnd/>
          </a:ln>
        </p:spPr>
        <p:txBody>
          <a:bodyPr>
            <a:spAutoFit/>
          </a:bodyPr>
          <a:lstStyle/>
          <a:p>
            <a:endParaRPr lang="en-GB" altLang="en-US" sz="1600"/>
          </a:p>
        </p:txBody>
      </p:sp>
      <p:sp>
        <p:nvSpPr>
          <p:cNvPr id="8" name="TextBox 7"/>
          <p:cNvSpPr txBox="1"/>
          <p:nvPr/>
        </p:nvSpPr>
        <p:spPr>
          <a:xfrm>
            <a:off x="6131996" y="2552700"/>
            <a:ext cx="2671762" cy="647700"/>
          </a:xfrm>
          <a:prstGeom prst="rect">
            <a:avLst/>
          </a:prstGeom>
          <a:noFill/>
        </p:spPr>
        <p:txBody>
          <a:bodyPr>
            <a:spAutoFit/>
          </a:bodyPr>
          <a:lstStyle/>
          <a:p>
            <a:pPr algn="r">
              <a:spcBef>
                <a:spcPct val="50000"/>
              </a:spcBef>
              <a:defRPr/>
            </a:pPr>
            <a:endParaRPr lang="en-GB" altLang="en-US" dirty="0"/>
          </a:p>
          <a:p>
            <a:pPr>
              <a:defRPr/>
            </a:pPr>
            <a:endParaRPr lang="en-GB" altLang="en-US" b="1" dirty="0">
              <a:solidFill>
                <a:schemeClr val="bg1">
                  <a:lumMod val="50000"/>
                </a:schemeClr>
              </a:solidFill>
            </a:endParaRPr>
          </a:p>
        </p:txBody>
      </p:sp>
      <p:sp>
        <p:nvSpPr>
          <p:cNvPr id="15368" name="TextBox 12"/>
          <p:cNvSpPr txBox="1">
            <a:spLocks noChangeArrowheads="1"/>
          </p:cNvSpPr>
          <p:nvPr/>
        </p:nvSpPr>
        <p:spPr bwMode="auto">
          <a:xfrm>
            <a:off x="3694113" y="2646065"/>
            <a:ext cx="4916487" cy="646113"/>
          </a:xfrm>
          <a:prstGeom prst="rect">
            <a:avLst/>
          </a:prstGeom>
          <a:noFill/>
          <a:ln w="9525">
            <a:noFill/>
            <a:miter lim="800000"/>
            <a:headEnd/>
            <a:tailEnd/>
          </a:ln>
        </p:spPr>
        <p:txBody>
          <a:bodyPr>
            <a:spAutoFit/>
          </a:bodyPr>
          <a:lstStyle/>
          <a:p>
            <a:endParaRPr lang="en-GB" altLang="en-US"/>
          </a:p>
          <a:p>
            <a:endParaRPr lang="en-GB" altLang="en-US"/>
          </a:p>
        </p:txBody>
      </p:sp>
      <p:sp>
        <p:nvSpPr>
          <p:cNvPr id="15369" name="Rectangle 10"/>
          <p:cNvSpPr>
            <a:spLocks noChangeArrowheads="1"/>
          </p:cNvSpPr>
          <p:nvPr/>
        </p:nvSpPr>
        <p:spPr bwMode="auto">
          <a:xfrm>
            <a:off x="3694113" y="2692400"/>
            <a:ext cx="4772025" cy="3693319"/>
          </a:xfrm>
          <a:prstGeom prst="rect">
            <a:avLst/>
          </a:prstGeom>
          <a:noFill/>
          <a:ln w="9525">
            <a:noFill/>
            <a:miter lim="800000"/>
            <a:headEnd/>
            <a:tailEnd/>
          </a:ln>
        </p:spPr>
        <p:txBody>
          <a:bodyPr>
            <a:spAutoFit/>
          </a:bodyPr>
          <a:lstStyle/>
          <a:p>
            <a:pPr>
              <a:buFont typeface="Arial" pitchFamily="34" charset="0"/>
              <a:buChar char="•"/>
            </a:pPr>
            <a:r>
              <a:rPr lang="en-GB" altLang="en-US" dirty="0" smtClean="0"/>
              <a:t>All Scottish Bodies must issue and accept</a:t>
            </a:r>
          </a:p>
          <a:p>
            <a:pPr>
              <a:buFont typeface="Arial" pitchFamily="34" charset="0"/>
              <a:buChar char="•"/>
            </a:pPr>
            <a:r>
              <a:rPr lang="en-GB" altLang="en-US" dirty="0" smtClean="0"/>
              <a:t>Allows suppliers to Self- Declare they meet the relevant selection and exclusion criteria </a:t>
            </a:r>
          </a:p>
          <a:p>
            <a:pPr>
              <a:buFont typeface="Arial" pitchFamily="34" charset="0"/>
              <a:buChar char="•"/>
            </a:pPr>
            <a:r>
              <a:rPr lang="en-GB" altLang="en-US" dirty="0" smtClean="0"/>
              <a:t>Replaces requirement to provide up front evidence or certificates</a:t>
            </a:r>
          </a:p>
          <a:p>
            <a:pPr>
              <a:buFont typeface="Arial" pitchFamily="34" charset="0"/>
              <a:buChar char="•"/>
            </a:pPr>
            <a:r>
              <a:rPr lang="en-GB" altLang="en-US" dirty="0" smtClean="0"/>
              <a:t> More information on the SDP website</a:t>
            </a:r>
          </a:p>
          <a:p>
            <a:pPr>
              <a:buFont typeface="Arial" pitchFamily="34" charset="0"/>
              <a:buChar char="•"/>
            </a:pPr>
            <a:endParaRPr lang="en-GB" altLang="en-US" dirty="0" smtClean="0">
              <a:hlinkClick r:id=""/>
            </a:endParaRPr>
          </a:p>
          <a:p>
            <a:pPr>
              <a:buFont typeface="Arial" pitchFamily="34" charset="0"/>
              <a:buChar char="•"/>
            </a:pPr>
            <a:r>
              <a:rPr lang="en-GB" altLang="en-US" dirty="0" smtClean="0">
                <a:hlinkClick r:id=""/>
              </a:rPr>
              <a:t>https://www.sdpscotland.co.uk/wp-content/uploads/2016/03/ESPD-Supplier-Communication-23-March-2016.pdf</a:t>
            </a:r>
            <a:endParaRPr lang="en-GB" altLang="en-US" dirty="0" smtClean="0"/>
          </a:p>
          <a:p>
            <a:pPr>
              <a:buFont typeface="Arial" pitchFamily="34" charset="0"/>
              <a:buChar char="•"/>
            </a:pPr>
            <a:endParaRPr lang="en-GB" altLang="en-US" dirty="0" smtClean="0"/>
          </a:p>
          <a:p>
            <a:endParaRPr lang="en-GB" altLang="en-US" dirty="0" smtClean="0"/>
          </a:p>
          <a:p>
            <a:endParaRPr lang="en-GB" altLang="en-US" dirty="0"/>
          </a:p>
        </p:txBody>
      </p:sp>
      <p:sp>
        <p:nvSpPr>
          <p:cNvPr id="15370" name="TextBox 1"/>
          <p:cNvSpPr txBox="1">
            <a:spLocks noChangeArrowheads="1"/>
          </p:cNvSpPr>
          <p:nvPr/>
        </p:nvSpPr>
        <p:spPr bwMode="auto">
          <a:xfrm>
            <a:off x="3848100" y="2184400"/>
            <a:ext cx="4618038" cy="400110"/>
          </a:xfrm>
          <a:prstGeom prst="rect">
            <a:avLst/>
          </a:prstGeom>
          <a:noFill/>
          <a:ln w="9525">
            <a:noFill/>
            <a:miter lim="800000"/>
            <a:headEnd/>
            <a:tailEnd/>
          </a:ln>
        </p:spPr>
        <p:txBody>
          <a:bodyPr>
            <a:spAutoFit/>
          </a:bodyPr>
          <a:lstStyle/>
          <a:p>
            <a:pPr algn="ctr"/>
            <a:r>
              <a:rPr lang="en-GB" sz="2000" dirty="0" smtClean="0"/>
              <a:t>Replaced SPQQ</a:t>
            </a:r>
            <a:r>
              <a:rPr lang="en-GB" altLang="en-US" sz="2000" dirty="0" smtClean="0"/>
              <a:t> From 18</a:t>
            </a:r>
            <a:r>
              <a:rPr lang="en-GB" altLang="en-US" sz="2000" baseline="30000" dirty="0" smtClean="0"/>
              <a:t>th</a:t>
            </a:r>
            <a:r>
              <a:rPr lang="en-GB" altLang="en-US" sz="2000" dirty="0" smtClean="0"/>
              <a:t> April 2016 </a:t>
            </a:r>
            <a:endParaRPr lang="en-GB" sz="2000" dirty="0"/>
          </a:p>
        </p:txBody>
      </p:sp>
    </p:spTree>
    <p:extLst>
      <p:ext uri="{BB962C8B-B14F-4D97-AF65-F5344CB8AC3E}">
        <p14:creationId xmlns:p14="http://schemas.microsoft.com/office/powerpoint/2010/main" xmlns="" val="41865528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descr="SDPheader.jpg"/>
          <p:cNvPicPr>
            <a:picLocks noChangeAspect="1"/>
          </p:cNvPicPr>
          <p:nvPr/>
        </p:nvPicPr>
        <p:blipFill>
          <a:blip r:embed="rId3"/>
          <a:srcRect/>
          <a:stretch>
            <a:fillRect/>
          </a:stretch>
        </p:blipFill>
        <p:spPr bwMode="auto">
          <a:xfrm>
            <a:off x="0" y="0"/>
            <a:ext cx="9144000" cy="828675"/>
          </a:xfrm>
          <a:prstGeom prst="rect">
            <a:avLst/>
          </a:prstGeom>
          <a:noFill/>
          <a:ln w="9525">
            <a:noFill/>
            <a:miter lim="800000"/>
            <a:headEnd/>
            <a:tailEnd/>
          </a:ln>
        </p:spPr>
      </p:pic>
      <p:pic>
        <p:nvPicPr>
          <p:cNvPr id="15363" name="Picture 4" descr="SDPfooter.jpg"/>
          <p:cNvPicPr>
            <a:picLocks noChangeAspect="1"/>
          </p:cNvPicPr>
          <p:nvPr/>
        </p:nvPicPr>
        <p:blipFill>
          <a:blip r:embed="rId4"/>
          <a:srcRect/>
          <a:stretch>
            <a:fillRect/>
          </a:stretch>
        </p:blipFill>
        <p:spPr bwMode="auto">
          <a:xfrm>
            <a:off x="0" y="6496050"/>
            <a:ext cx="9144000" cy="361950"/>
          </a:xfrm>
          <a:prstGeom prst="rect">
            <a:avLst/>
          </a:prstGeom>
          <a:noFill/>
          <a:ln w="9525">
            <a:noFill/>
            <a:miter lim="800000"/>
            <a:headEnd/>
            <a:tailEnd/>
          </a:ln>
        </p:spPr>
      </p:pic>
      <p:sp>
        <p:nvSpPr>
          <p:cNvPr id="15365" name="TextBox 6"/>
          <p:cNvSpPr txBox="1">
            <a:spLocks noChangeArrowheads="1"/>
          </p:cNvSpPr>
          <p:nvPr/>
        </p:nvSpPr>
        <p:spPr bwMode="auto">
          <a:xfrm>
            <a:off x="669851" y="967564"/>
            <a:ext cx="8004249" cy="461665"/>
          </a:xfrm>
          <a:prstGeom prst="rect">
            <a:avLst/>
          </a:prstGeom>
          <a:noFill/>
          <a:ln w="9525">
            <a:noFill/>
            <a:miter lim="800000"/>
            <a:headEnd/>
            <a:tailEnd/>
          </a:ln>
        </p:spPr>
        <p:txBody>
          <a:bodyPr wrap="square">
            <a:spAutoFit/>
          </a:bodyPr>
          <a:lstStyle/>
          <a:p>
            <a:pPr algn="ctr"/>
            <a:r>
              <a:rPr lang="en-US" altLang="en-US" sz="2400" dirty="0" smtClean="0">
                <a:solidFill>
                  <a:srgbClr val="EA781C"/>
                </a:solidFill>
                <a:latin typeface="Arial" pitchFamily="34" charset="0"/>
                <a:cs typeface="Arial" pitchFamily="34" charset="0"/>
              </a:rPr>
              <a:t>Glasgow 2018 European Championships   </a:t>
            </a:r>
            <a:endParaRPr lang="en-US" altLang="en-US" sz="2400" dirty="0">
              <a:solidFill>
                <a:srgbClr val="EA781C"/>
              </a:solidFill>
              <a:latin typeface="Arial" pitchFamily="34" charset="0"/>
              <a:cs typeface="Arial" pitchFamily="34" charset="0"/>
            </a:endParaRPr>
          </a:p>
        </p:txBody>
      </p:sp>
      <p:sp>
        <p:nvSpPr>
          <p:cNvPr id="15366" name="TextBox 7"/>
          <p:cNvSpPr txBox="1">
            <a:spLocks noChangeArrowheads="1"/>
          </p:cNvSpPr>
          <p:nvPr/>
        </p:nvSpPr>
        <p:spPr bwMode="auto">
          <a:xfrm>
            <a:off x="3544888" y="2552700"/>
            <a:ext cx="5129212" cy="339725"/>
          </a:xfrm>
          <a:prstGeom prst="rect">
            <a:avLst/>
          </a:prstGeom>
          <a:noFill/>
          <a:ln w="9525">
            <a:noFill/>
            <a:miter lim="800000"/>
            <a:headEnd/>
            <a:tailEnd/>
          </a:ln>
        </p:spPr>
        <p:txBody>
          <a:bodyPr>
            <a:spAutoFit/>
          </a:bodyPr>
          <a:lstStyle/>
          <a:p>
            <a:endParaRPr lang="en-GB" altLang="en-US" sz="1600"/>
          </a:p>
        </p:txBody>
      </p:sp>
      <p:sp>
        <p:nvSpPr>
          <p:cNvPr id="8" name="TextBox 7"/>
          <p:cNvSpPr txBox="1"/>
          <p:nvPr/>
        </p:nvSpPr>
        <p:spPr>
          <a:xfrm>
            <a:off x="6131996" y="2552700"/>
            <a:ext cx="2671762" cy="647700"/>
          </a:xfrm>
          <a:prstGeom prst="rect">
            <a:avLst/>
          </a:prstGeom>
          <a:noFill/>
        </p:spPr>
        <p:txBody>
          <a:bodyPr>
            <a:spAutoFit/>
          </a:bodyPr>
          <a:lstStyle/>
          <a:p>
            <a:pPr algn="r">
              <a:spcBef>
                <a:spcPct val="50000"/>
              </a:spcBef>
              <a:defRPr/>
            </a:pPr>
            <a:endParaRPr lang="en-GB" altLang="en-US" dirty="0"/>
          </a:p>
          <a:p>
            <a:pPr>
              <a:defRPr/>
            </a:pPr>
            <a:endParaRPr lang="en-GB" altLang="en-US" b="1" dirty="0">
              <a:solidFill>
                <a:schemeClr val="bg1">
                  <a:lumMod val="50000"/>
                </a:schemeClr>
              </a:solidFill>
            </a:endParaRPr>
          </a:p>
        </p:txBody>
      </p:sp>
      <p:sp>
        <p:nvSpPr>
          <p:cNvPr id="15368" name="TextBox 12"/>
          <p:cNvSpPr txBox="1">
            <a:spLocks noChangeArrowheads="1"/>
          </p:cNvSpPr>
          <p:nvPr/>
        </p:nvSpPr>
        <p:spPr bwMode="auto">
          <a:xfrm>
            <a:off x="3694113" y="2646065"/>
            <a:ext cx="4916487" cy="646113"/>
          </a:xfrm>
          <a:prstGeom prst="rect">
            <a:avLst/>
          </a:prstGeom>
          <a:noFill/>
          <a:ln w="9525">
            <a:noFill/>
            <a:miter lim="800000"/>
            <a:headEnd/>
            <a:tailEnd/>
          </a:ln>
        </p:spPr>
        <p:txBody>
          <a:bodyPr>
            <a:spAutoFit/>
          </a:bodyPr>
          <a:lstStyle/>
          <a:p>
            <a:endParaRPr lang="en-GB" altLang="en-US"/>
          </a:p>
          <a:p>
            <a:endParaRPr lang="en-GB" altLang="en-US"/>
          </a:p>
        </p:txBody>
      </p:sp>
      <p:sp>
        <p:nvSpPr>
          <p:cNvPr id="15369" name="Rectangle 10"/>
          <p:cNvSpPr>
            <a:spLocks noChangeArrowheads="1"/>
          </p:cNvSpPr>
          <p:nvPr/>
        </p:nvSpPr>
        <p:spPr bwMode="auto">
          <a:xfrm>
            <a:off x="4480550" y="1584251"/>
            <a:ext cx="4130050" cy="3416320"/>
          </a:xfrm>
          <a:prstGeom prst="rect">
            <a:avLst/>
          </a:prstGeom>
          <a:noFill/>
          <a:ln w="9525">
            <a:noFill/>
            <a:miter lim="800000"/>
            <a:headEnd/>
            <a:tailEnd/>
          </a:ln>
        </p:spPr>
        <p:txBody>
          <a:bodyPr wrap="square">
            <a:spAutoFit/>
          </a:bodyPr>
          <a:lstStyle/>
          <a:p>
            <a:r>
              <a:rPr lang="en-GB" b="1" dirty="0" smtClean="0"/>
              <a:t>	Sign up </a:t>
            </a:r>
            <a:r>
              <a:rPr lang="en-GB" dirty="0" smtClean="0"/>
              <a:t>to</a:t>
            </a:r>
            <a:r>
              <a:rPr lang="en-GB" b="1" dirty="0" smtClean="0"/>
              <a:t> </a:t>
            </a:r>
            <a:r>
              <a:rPr lang="en-GB" dirty="0" smtClean="0"/>
              <a:t>Public Contracts Scotland 	</a:t>
            </a:r>
            <a:r>
              <a:rPr lang="en-GB" dirty="0" err="1" smtClean="0">
                <a:hlinkClick r:id="rId5"/>
              </a:rPr>
              <a:t>www.publiccontractsscotland.gov.uk</a:t>
            </a:r>
            <a:r>
              <a:rPr lang="en-GB" dirty="0" smtClean="0"/>
              <a:t> </a:t>
            </a:r>
          </a:p>
          <a:p>
            <a:endParaRPr lang="en-GB" dirty="0" smtClean="0"/>
          </a:p>
          <a:p>
            <a:pPr lvl="1">
              <a:buFont typeface="Arial" pitchFamily="34" charset="0"/>
              <a:buChar char="•"/>
            </a:pPr>
            <a:r>
              <a:rPr lang="en-GB" dirty="0" smtClean="0"/>
              <a:t> Sign up for the contract alerts</a:t>
            </a:r>
          </a:p>
          <a:p>
            <a:pPr lvl="1">
              <a:buFont typeface="Arial" pitchFamily="34" charset="0"/>
              <a:buChar char="•"/>
            </a:pPr>
            <a:r>
              <a:rPr lang="en-GB" dirty="0" smtClean="0"/>
              <a:t> Add  the code </a:t>
            </a:r>
            <a:r>
              <a:rPr lang="en-US" dirty="0" smtClean="0"/>
              <a:t>680 for Glasgow 2018 European Championships </a:t>
            </a:r>
            <a:endParaRPr lang="en-GB" dirty="0" smtClean="0"/>
          </a:p>
          <a:p>
            <a:pPr lvl="1">
              <a:buFont typeface="Arial" pitchFamily="34" charset="0"/>
              <a:buChar char="•"/>
            </a:pPr>
            <a:r>
              <a:rPr lang="en-GB" dirty="0" smtClean="0"/>
              <a:t> Complete your supplier profile and set to Public.</a:t>
            </a:r>
          </a:p>
          <a:p>
            <a:pPr lvl="1">
              <a:buNone/>
            </a:pPr>
            <a:endParaRPr lang="en-GB" dirty="0" smtClean="0"/>
          </a:p>
          <a:p>
            <a:r>
              <a:rPr lang="en-GB" dirty="0" smtClean="0"/>
              <a:t>	Check the Projects area on the home 	page for Glasgow 2018 European   	Championship opportunities</a:t>
            </a:r>
          </a:p>
        </p:txBody>
      </p:sp>
      <p:cxnSp>
        <p:nvCxnSpPr>
          <p:cNvPr id="16" name="Straight Arrow Connector 15"/>
          <p:cNvCxnSpPr/>
          <p:nvPr/>
        </p:nvCxnSpPr>
        <p:spPr>
          <a:xfrm flipH="1" flipV="1">
            <a:off x="3694113" y="3051544"/>
            <a:ext cx="501726" cy="149882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2050" name="Picture 2"/>
          <p:cNvPicPr>
            <a:picLocks noChangeAspect="1" noChangeArrowheads="1"/>
          </p:cNvPicPr>
          <p:nvPr/>
        </p:nvPicPr>
        <p:blipFill>
          <a:blip r:embed="rId6"/>
          <a:srcRect/>
          <a:stretch>
            <a:fillRect/>
          </a:stretch>
        </p:blipFill>
        <p:spPr bwMode="auto">
          <a:xfrm>
            <a:off x="295053" y="1766900"/>
            <a:ext cx="4457700" cy="3324225"/>
          </a:xfrm>
          <a:prstGeom prst="rect">
            <a:avLst/>
          </a:prstGeom>
          <a:noFill/>
          <a:ln w="9525">
            <a:noFill/>
            <a:miter lim="800000"/>
            <a:headEnd/>
            <a:tailEnd/>
          </a:ln>
        </p:spPr>
      </p:pic>
      <p:cxnSp>
        <p:nvCxnSpPr>
          <p:cNvPr id="15" name="Straight Arrow Connector 14"/>
          <p:cNvCxnSpPr/>
          <p:nvPr/>
        </p:nvCxnSpPr>
        <p:spPr>
          <a:xfrm flipH="1" flipV="1">
            <a:off x="3838353" y="3172376"/>
            <a:ext cx="1456661" cy="953057"/>
          </a:xfrm>
          <a:prstGeom prst="straightConnector1">
            <a:avLst/>
          </a:prstGeom>
          <a:ln>
            <a:solidFill>
              <a:srgbClr val="FF0000"/>
            </a:solidFill>
            <a:headEnd type="triangle"/>
            <a:tailEnd type="arrow"/>
          </a:ln>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7362289" y="4695879"/>
            <a:ext cx="1643901" cy="1588223"/>
          </a:xfrm>
          <a:prstGeom prst="rect">
            <a:avLst/>
          </a:prstGeom>
        </p:spPr>
      </p:pic>
    </p:spTree>
    <p:extLst>
      <p:ext uri="{BB962C8B-B14F-4D97-AF65-F5344CB8AC3E}">
        <p14:creationId xmlns:p14="http://schemas.microsoft.com/office/powerpoint/2010/main" xmlns="" val="42119809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3" descr="SDPheader.jpg"/>
          <p:cNvPicPr>
            <a:picLocks noChangeAspect="1"/>
          </p:cNvPicPr>
          <p:nvPr/>
        </p:nvPicPr>
        <p:blipFill>
          <a:blip r:embed="rId3"/>
          <a:srcRect/>
          <a:stretch>
            <a:fillRect/>
          </a:stretch>
        </p:blipFill>
        <p:spPr bwMode="auto">
          <a:xfrm>
            <a:off x="0" y="0"/>
            <a:ext cx="9144000" cy="828675"/>
          </a:xfrm>
          <a:prstGeom prst="rect">
            <a:avLst/>
          </a:prstGeom>
          <a:noFill/>
          <a:ln w="9525">
            <a:noFill/>
            <a:miter lim="800000"/>
            <a:headEnd/>
            <a:tailEnd/>
          </a:ln>
        </p:spPr>
      </p:pic>
      <p:pic>
        <p:nvPicPr>
          <p:cNvPr id="44035" name="Picture 4" descr="SDPfooter.jpg"/>
          <p:cNvPicPr>
            <a:picLocks noChangeAspect="1"/>
          </p:cNvPicPr>
          <p:nvPr/>
        </p:nvPicPr>
        <p:blipFill>
          <a:blip r:embed="rId4"/>
          <a:srcRect/>
          <a:stretch>
            <a:fillRect/>
          </a:stretch>
        </p:blipFill>
        <p:spPr bwMode="auto">
          <a:xfrm>
            <a:off x="0" y="6496050"/>
            <a:ext cx="9144000" cy="361950"/>
          </a:xfrm>
          <a:prstGeom prst="rect">
            <a:avLst/>
          </a:prstGeom>
          <a:noFill/>
          <a:ln w="9525">
            <a:noFill/>
            <a:miter lim="800000"/>
            <a:headEnd/>
            <a:tailEnd/>
          </a:ln>
        </p:spPr>
      </p:pic>
      <p:pic>
        <p:nvPicPr>
          <p:cNvPr id="44036" name="Picture 5" descr="RonotMascotNormalpose.png"/>
          <p:cNvPicPr>
            <a:picLocks noChangeAspect="1"/>
          </p:cNvPicPr>
          <p:nvPr/>
        </p:nvPicPr>
        <p:blipFill>
          <a:blip r:embed="rId5"/>
          <a:srcRect/>
          <a:stretch>
            <a:fillRect/>
          </a:stretch>
        </p:blipFill>
        <p:spPr bwMode="auto">
          <a:xfrm>
            <a:off x="671513" y="1535113"/>
            <a:ext cx="2117725" cy="4011612"/>
          </a:xfrm>
          <a:prstGeom prst="rect">
            <a:avLst/>
          </a:prstGeom>
          <a:noFill/>
          <a:ln w="9525">
            <a:noFill/>
            <a:miter lim="800000"/>
            <a:headEnd/>
            <a:tailEnd/>
          </a:ln>
        </p:spPr>
      </p:pic>
      <p:sp>
        <p:nvSpPr>
          <p:cNvPr id="44037" name="TextBox 5"/>
          <p:cNvSpPr txBox="1">
            <a:spLocks noChangeArrowheads="1"/>
          </p:cNvSpPr>
          <p:nvPr/>
        </p:nvSpPr>
        <p:spPr bwMode="auto">
          <a:xfrm>
            <a:off x="2555875" y="1052623"/>
            <a:ext cx="7345363" cy="584775"/>
          </a:xfrm>
          <a:prstGeom prst="rect">
            <a:avLst/>
          </a:prstGeom>
          <a:noFill/>
          <a:ln w="9525">
            <a:noFill/>
            <a:miter lim="800000"/>
            <a:headEnd/>
            <a:tailEnd/>
          </a:ln>
        </p:spPr>
        <p:txBody>
          <a:bodyPr wrap="square">
            <a:spAutoFit/>
          </a:bodyPr>
          <a:lstStyle/>
          <a:p>
            <a:pPr algn="ctr"/>
            <a:r>
              <a:rPr lang="en-GB" sz="3200" b="1" dirty="0">
                <a:cs typeface="Arial" pitchFamily="34" charset="0"/>
              </a:rPr>
              <a:t>Hints &amp; Tips</a:t>
            </a:r>
            <a:endParaRPr lang="en-US" sz="3200" b="1" dirty="0">
              <a:solidFill>
                <a:srgbClr val="EA781C"/>
              </a:solidFill>
              <a:cs typeface="Arial" pitchFamily="34" charset="0"/>
            </a:endParaRPr>
          </a:p>
        </p:txBody>
      </p:sp>
      <p:sp>
        <p:nvSpPr>
          <p:cNvPr id="7" name="TextBox 6"/>
          <p:cNvSpPr txBox="1"/>
          <p:nvPr/>
        </p:nvSpPr>
        <p:spPr>
          <a:xfrm>
            <a:off x="3828866" y="1637398"/>
            <a:ext cx="5473700" cy="11360033"/>
          </a:xfrm>
          <a:prstGeom prst="rect">
            <a:avLst/>
          </a:prstGeom>
          <a:noFill/>
        </p:spPr>
        <p:txBody>
          <a:bodyPr>
            <a:spAutoFit/>
          </a:bodyPr>
          <a:lstStyle/>
          <a:p>
            <a:pPr>
              <a:spcBef>
                <a:spcPts val="600"/>
              </a:spcBef>
              <a:buFont typeface="Arial" pitchFamily="34" charset="0"/>
              <a:buChar char="•"/>
              <a:defRPr/>
            </a:pPr>
            <a:r>
              <a:rPr lang="en-GB" sz="2200" dirty="0" smtClean="0"/>
              <a:t>Read and re read the </a:t>
            </a:r>
            <a:r>
              <a:rPr lang="en-GB" sz="2200" b="1" dirty="0" smtClean="0"/>
              <a:t>Questions! </a:t>
            </a:r>
          </a:p>
          <a:p>
            <a:pPr>
              <a:lnSpc>
                <a:spcPct val="90000"/>
              </a:lnSpc>
              <a:spcBef>
                <a:spcPts val="600"/>
              </a:spcBef>
              <a:buFont typeface="Times" pitchFamily="1" charset="0"/>
              <a:buChar char="•"/>
              <a:defRPr/>
            </a:pPr>
            <a:r>
              <a:rPr lang="en-GB" sz="2200" dirty="0" smtClean="0"/>
              <a:t>Use SDP’s helpful </a:t>
            </a:r>
            <a:r>
              <a:rPr lang="en-GB" sz="2200" b="1" dirty="0" smtClean="0"/>
              <a:t>Procurement Guide </a:t>
            </a:r>
          </a:p>
          <a:p>
            <a:pPr>
              <a:lnSpc>
                <a:spcPct val="90000"/>
              </a:lnSpc>
              <a:spcBef>
                <a:spcPts val="600"/>
              </a:spcBef>
              <a:defRPr/>
            </a:pPr>
            <a:r>
              <a:rPr lang="en-GB" sz="2200" dirty="0" smtClean="0"/>
              <a:t> to help you consider your </a:t>
            </a:r>
            <a:r>
              <a:rPr lang="en-GB" sz="2200" b="1" dirty="0" smtClean="0"/>
              <a:t>Bid Strategy</a:t>
            </a:r>
          </a:p>
          <a:p>
            <a:pPr lvl="1">
              <a:lnSpc>
                <a:spcPct val="90000"/>
              </a:lnSpc>
              <a:spcBef>
                <a:spcPts val="600"/>
              </a:spcBef>
              <a:buFontTx/>
              <a:buChar char="-"/>
              <a:defRPr/>
            </a:pPr>
            <a:r>
              <a:rPr lang="en-GB" sz="2200" dirty="0" smtClean="0"/>
              <a:t>New or renewal contract</a:t>
            </a:r>
          </a:p>
          <a:p>
            <a:pPr lvl="1">
              <a:lnSpc>
                <a:spcPct val="90000"/>
              </a:lnSpc>
              <a:spcBef>
                <a:spcPts val="600"/>
              </a:spcBef>
              <a:buFontTx/>
              <a:buChar char="-"/>
              <a:defRPr/>
            </a:pPr>
            <a:r>
              <a:rPr lang="en-GB" sz="2200" dirty="0" smtClean="0"/>
              <a:t>Approach to Quality –meeting the Specification</a:t>
            </a:r>
          </a:p>
          <a:p>
            <a:pPr lvl="1">
              <a:lnSpc>
                <a:spcPct val="90000"/>
              </a:lnSpc>
              <a:spcBef>
                <a:spcPts val="600"/>
              </a:spcBef>
              <a:buFontTx/>
              <a:buChar char="-"/>
              <a:defRPr/>
            </a:pPr>
            <a:r>
              <a:rPr lang="en-GB" sz="2200" dirty="0" smtClean="0"/>
              <a:t>Pricing Strategy </a:t>
            </a:r>
          </a:p>
          <a:p>
            <a:pPr>
              <a:lnSpc>
                <a:spcPct val="90000"/>
              </a:lnSpc>
              <a:spcBef>
                <a:spcPts val="600"/>
              </a:spcBef>
              <a:buFont typeface="Times" pitchFamily="1" charset="0"/>
              <a:buChar char="•"/>
              <a:defRPr/>
            </a:pPr>
            <a:r>
              <a:rPr lang="en-GB" sz="2200" b="1" dirty="0" smtClean="0"/>
              <a:t>Prepare</a:t>
            </a:r>
            <a:r>
              <a:rPr lang="en-GB" sz="2200" dirty="0" smtClean="0"/>
              <a:t> a database of the basic   </a:t>
            </a:r>
          </a:p>
          <a:p>
            <a:pPr>
              <a:lnSpc>
                <a:spcPct val="90000"/>
              </a:lnSpc>
              <a:spcBef>
                <a:spcPts val="600"/>
              </a:spcBef>
              <a:defRPr/>
            </a:pPr>
            <a:r>
              <a:rPr lang="en-GB" sz="2200" dirty="0" smtClean="0"/>
              <a:t>   information likely to be requested </a:t>
            </a:r>
          </a:p>
          <a:p>
            <a:pPr>
              <a:lnSpc>
                <a:spcPct val="90000"/>
              </a:lnSpc>
              <a:spcBef>
                <a:spcPts val="600"/>
              </a:spcBef>
              <a:buFont typeface="Times" pitchFamily="1" charset="0"/>
              <a:buChar char="•"/>
              <a:defRPr/>
            </a:pPr>
            <a:r>
              <a:rPr lang="en-GB" sz="2200" dirty="0" smtClean="0"/>
              <a:t> </a:t>
            </a:r>
            <a:r>
              <a:rPr lang="en-GB" sz="2200" b="1" dirty="0" smtClean="0"/>
              <a:t>Clarify</a:t>
            </a:r>
            <a:r>
              <a:rPr lang="en-GB" sz="2200" dirty="0" smtClean="0"/>
              <a:t>- do </a:t>
            </a:r>
            <a:r>
              <a:rPr lang="en-GB" sz="2200" dirty="0"/>
              <a:t>not presume that the </a:t>
            </a:r>
          </a:p>
          <a:p>
            <a:pPr>
              <a:lnSpc>
                <a:spcPct val="90000"/>
              </a:lnSpc>
              <a:spcBef>
                <a:spcPts val="600"/>
              </a:spcBef>
              <a:defRPr/>
            </a:pPr>
            <a:r>
              <a:rPr lang="en-GB" sz="2200" dirty="0"/>
              <a:t>  documentation is correct - ask </a:t>
            </a:r>
          </a:p>
          <a:p>
            <a:pPr>
              <a:lnSpc>
                <a:spcPct val="90000"/>
              </a:lnSpc>
              <a:spcBef>
                <a:spcPts val="600"/>
              </a:spcBef>
              <a:defRPr/>
            </a:pPr>
            <a:r>
              <a:rPr lang="en-GB" sz="2200" dirty="0"/>
              <a:t>  questions if you have any </a:t>
            </a:r>
            <a:r>
              <a:rPr lang="en-GB" sz="2200" dirty="0" smtClean="0"/>
              <a:t>concerns</a:t>
            </a:r>
          </a:p>
          <a:p>
            <a:pPr>
              <a:lnSpc>
                <a:spcPct val="90000"/>
              </a:lnSpc>
              <a:defRPr/>
            </a:pPr>
            <a:endParaRPr lang="en-GB" sz="2400" dirty="0"/>
          </a:p>
          <a:p>
            <a:pPr>
              <a:lnSpc>
                <a:spcPct val="90000"/>
              </a:lnSpc>
              <a:buFont typeface="Times" pitchFamily="1" charset="0"/>
              <a:buChar char="•"/>
              <a:defRPr/>
            </a:pPr>
            <a:endParaRPr lang="en-GB" sz="2400" dirty="0"/>
          </a:p>
          <a:p>
            <a:pPr>
              <a:lnSpc>
                <a:spcPct val="80000"/>
              </a:lnSpc>
              <a:defRPr/>
            </a:pPr>
            <a:endParaRPr lang="en-GB" dirty="0"/>
          </a:p>
          <a:p>
            <a:pPr>
              <a:defRPr/>
            </a:pPr>
            <a:endParaRPr lang="en-US" sz="2400" dirty="0">
              <a:ea typeface="ヒラギノ角ゴ Pro W3"/>
              <a:cs typeface="ヒラギノ角ゴ Pro W3"/>
            </a:endParaRPr>
          </a:p>
          <a:p>
            <a:pPr>
              <a:defRPr/>
            </a:pPr>
            <a:endParaRPr lang="en-GB" sz="2400" dirty="0"/>
          </a:p>
          <a:p>
            <a:pPr marL="457200" indent="-457200">
              <a:defRPr/>
            </a:pPr>
            <a:endParaRPr lang="en-GB" sz="2400" dirty="0"/>
          </a:p>
          <a:p>
            <a:pPr marL="457200" indent="-457200">
              <a:defRPr/>
            </a:pPr>
            <a:endParaRPr lang="en-GB" sz="2400" dirty="0"/>
          </a:p>
          <a:p>
            <a:pPr>
              <a:buFont typeface="Arial" pitchFamily="34" charset="0"/>
              <a:buChar char="•"/>
              <a:defRPr/>
            </a:pPr>
            <a:endParaRPr lang="en-GB" sz="2400" b="1" dirty="0"/>
          </a:p>
          <a:p>
            <a:pPr>
              <a:defRPr/>
            </a:pPr>
            <a:endParaRPr lang="en-GB" sz="2400" dirty="0"/>
          </a:p>
          <a:p>
            <a:pPr>
              <a:defRPr/>
            </a:pPr>
            <a:endParaRPr lang="en-GB" sz="2400" dirty="0"/>
          </a:p>
          <a:p>
            <a:pPr>
              <a:defRPr/>
            </a:pPr>
            <a:endParaRPr lang="en-GB" sz="2400" dirty="0"/>
          </a:p>
          <a:p>
            <a:pPr>
              <a:defRPr/>
            </a:pPr>
            <a:endParaRPr lang="en-GB" sz="2400" dirty="0"/>
          </a:p>
          <a:p>
            <a:pPr>
              <a:defRPr/>
            </a:pPr>
            <a:endParaRPr lang="en-GB" sz="2400" i="1" dirty="0"/>
          </a:p>
          <a:p>
            <a:pPr>
              <a:defRPr/>
            </a:pPr>
            <a:endParaRPr lang="en-GB" sz="2400" dirty="0"/>
          </a:p>
          <a:p>
            <a:pPr>
              <a:defRPr/>
            </a:pPr>
            <a:endParaRPr lang="en-GB" sz="2400" dirty="0"/>
          </a:p>
          <a:p>
            <a:pPr>
              <a:defRPr/>
            </a:pPr>
            <a:endParaRPr lang="en-GB" sz="2400" dirty="0"/>
          </a:p>
          <a:p>
            <a:pPr>
              <a:defRPr/>
            </a:pPr>
            <a:endParaRPr lang="en-GB" sz="2400" dirty="0"/>
          </a:p>
          <a:p>
            <a:pPr>
              <a:defRPr/>
            </a:pPr>
            <a:endParaRPr lang="en-GB" sz="2400" i="1" dirty="0"/>
          </a:p>
        </p:txBody>
      </p:sp>
    </p:spTree>
    <p:extLst>
      <p:ext uri="{BB962C8B-B14F-4D97-AF65-F5344CB8AC3E}">
        <p14:creationId xmlns:p14="http://schemas.microsoft.com/office/powerpoint/2010/main" xmlns="" val="40146857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3" descr="SDPheader.jpg"/>
          <p:cNvPicPr>
            <a:picLocks noChangeAspect="1"/>
          </p:cNvPicPr>
          <p:nvPr/>
        </p:nvPicPr>
        <p:blipFill>
          <a:blip r:embed="rId3"/>
          <a:srcRect/>
          <a:stretch>
            <a:fillRect/>
          </a:stretch>
        </p:blipFill>
        <p:spPr bwMode="auto">
          <a:xfrm>
            <a:off x="0" y="0"/>
            <a:ext cx="9144000" cy="828675"/>
          </a:xfrm>
          <a:prstGeom prst="rect">
            <a:avLst/>
          </a:prstGeom>
          <a:noFill/>
          <a:ln w="9525">
            <a:noFill/>
            <a:miter lim="800000"/>
            <a:headEnd/>
            <a:tailEnd/>
          </a:ln>
        </p:spPr>
      </p:pic>
      <p:pic>
        <p:nvPicPr>
          <p:cNvPr id="40963" name="Picture 4" descr="SDPfooter.jpg"/>
          <p:cNvPicPr>
            <a:picLocks noChangeAspect="1"/>
          </p:cNvPicPr>
          <p:nvPr/>
        </p:nvPicPr>
        <p:blipFill>
          <a:blip r:embed="rId4"/>
          <a:srcRect/>
          <a:stretch>
            <a:fillRect/>
          </a:stretch>
        </p:blipFill>
        <p:spPr bwMode="auto">
          <a:xfrm>
            <a:off x="0" y="6496050"/>
            <a:ext cx="9144000" cy="361950"/>
          </a:xfrm>
          <a:prstGeom prst="rect">
            <a:avLst/>
          </a:prstGeom>
          <a:noFill/>
          <a:ln w="9525">
            <a:noFill/>
            <a:miter lim="800000"/>
            <a:headEnd/>
            <a:tailEnd/>
          </a:ln>
        </p:spPr>
      </p:pic>
      <p:pic>
        <p:nvPicPr>
          <p:cNvPr id="40964" name="Picture 5" descr="RonotMascotNormalpose.png"/>
          <p:cNvPicPr>
            <a:picLocks noChangeAspect="1"/>
          </p:cNvPicPr>
          <p:nvPr/>
        </p:nvPicPr>
        <p:blipFill>
          <a:blip r:embed="rId5"/>
          <a:srcRect/>
          <a:stretch>
            <a:fillRect/>
          </a:stretch>
        </p:blipFill>
        <p:spPr bwMode="auto">
          <a:xfrm>
            <a:off x="671513" y="1535113"/>
            <a:ext cx="2117725" cy="4011612"/>
          </a:xfrm>
          <a:prstGeom prst="rect">
            <a:avLst/>
          </a:prstGeom>
          <a:noFill/>
          <a:ln w="9525">
            <a:noFill/>
            <a:miter lim="800000"/>
            <a:headEnd/>
            <a:tailEnd/>
          </a:ln>
        </p:spPr>
      </p:pic>
      <p:sp>
        <p:nvSpPr>
          <p:cNvPr id="40965" name="TextBox 5"/>
          <p:cNvSpPr txBox="1">
            <a:spLocks noChangeArrowheads="1"/>
          </p:cNvSpPr>
          <p:nvPr/>
        </p:nvSpPr>
        <p:spPr bwMode="auto">
          <a:xfrm>
            <a:off x="3059113" y="1557338"/>
            <a:ext cx="5595789" cy="584200"/>
          </a:xfrm>
          <a:prstGeom prst="rect">
            <a:avLst/>
          </a:prstGeom>
          <a:noFill/>
          <a:ln w="9525">
            <a:noFill/>
            <a:miter lim="800000"/>
            <a:headEnd/>
            <a:tailEnd/>
          </a:ln>
        </p:spPr>
        <p:txBody>
          <a:bodyPr wrap="square">
            <a:spAutoFit/>
          </a:bodyPr>
          <a:lstStyle/>
          <a:p>
            <a:pPr algn="ctr"/>
            <a:r>
              <a:rPr lang="en-GB" sz="3200" b="1" dirty="0">
                <a:cs typeface="Arial" pitchFamily="34" charset="0"/>
              </a:rPr>
              <a:t>Common Mistakes</a:t>
            </a:r>
            <a:endParaRPr lang="en-US" sz="3200" b="1" dirty="0">
              <a:solidFill>
                <a:srgbClr val="EA781C"/>
              </a:solidFill>
              <a:cs typeface="Arial" pitchFamily="34" charset="0"/>
            </a:endParaRPr>
          </a:p>
        </p:txBody>
      </p:sp>
      <p:sp>
        <p:nvSpPr>
          <p:cNvPr id="7" name="TextBox 6"/>
          <p:cNvSpPr txBox="1"/>
          <p:nvPr/>
        </p:nvSpPr>
        <p:spPr>
          <a:xfrm>
            <a:off x="3059113" y="1874838"/>
            <a:ext cx="6626225" cy="9159431"/>
          </a:xfrm>
          <a:prstGeom prst="rect">
            <a:avLst/>
          </a:prstGeom>
          <a:noFill/>
        </p:spPr>
        <p:txBody>
          <a:bodyPr>
            <a:spAutoFit/>
          </a:bodyPr>
          <a:lstStyle/>
          <a:p>
            <a:pPr algn="ctr">
              <a:lnSpc>
                <a:spcPct val="80000"/>
              </a:lnSpc>
              <a:defRPr/>
            </a:pPr>
            <a:endParaRPr lang="en-US" sz="2400" dirty="0"/>
          </a:p>
          <a:p>
            <a:pPr>
              <a:lnSpc>
                <a:spcPct val="80000"/>
              </a:lnSpc>
              <a:defRPr/>
            </a:pPr>
            <a:r>
              <a:rPr lang="en-GB" dirty="0" smtClean="0"/>
              <a:t>Check List </a:t>
            </a:r>
            <a:endParaRPr lang="en-GB" dirty="0"/>
          </a:p>
          <a:p>
            <a:pPr lvl="3">
              <a:lnSpc>
                <a:spcPct val="80000"/>
              </a:lnSpc>
              <a:buFont typeface="Wingdings" pitchFamily="2" charset="2"/>
              <a:buChar char="ü"/>
              <a:defRPr/>
            </a:pPr>
            <a:r>
              <a:rPr lang="en-GB" dirty="0" smtClean="0"/>
              <a:t> </a:t>
            </a:r>
            <a:r>
              <a:rPr lang="en-GB" dirty="0"/>
              <a:t>Have sufficient capacity </a:t>
            </a:r>
          </a:p>
          <a:p>
            <a:pPr lvl="3">
              <a:lnSpc>
                <a:spcPct val="80000"/>
              </a:lnSpc>
              <a:defRPr/>
            </a:pPr>
            <a:r>
              <a:rPr lang="en-GB" dirty="0" smtClean="0"/>
              <a:t>(</a:t>
            </a:r>
            <a:r>
              <a:rPr lang="en-GB" i="1" dirty="0"/>
              <a:t>small company – big contract)</a:t>
            </a:r>
          </a:p>
          <a:p>
            <a:pPr lvl="3">
              <a:lnSpc>
                <a:spcPct val="80000"/>
              </a:lnSpc>
              <a:buFont typeface="Wingdings" pitchFamily="2" charset="2"/>
              <a:buChar char="ü"/>
              <a:defRPr/>
            </a:pPr>
            <a:endParaRPr lang="en-GB" dirty="0"/>
          </a:p>
          <a:p>
            <a:pPr lvl="3">
              <a:lnSpc>
                <a:spcPct val="80000"/>
              </a:lnSpc>
              <a:buFont typeface="Wingdings" pitchFamily="2" charset="2"/>
              <a:buChar char="ü"/>
              <a:defRPr/>
            </a:pPr>
            <a:r>
              <a:rPr lang="en-GB" dirty="0"/>
              <a:t> </a:t>
            </a:r>
            <a:r>
              <a:rPr lang="en-GB" dirty="0" smtClean="0"/>
              <a:t> Demonstrate financial stability</a:t>
            </a:r>
            <a:endParaRPr lang="en-GB" dirty="0"/>
          </a:p>
          <a:p>
            <a:pPr lvl="3">
              <a:lnSpc>
                <a:spcPct val="80000"/>
              </a:lnSpc>
              <a:buFont typeface="Wingdings" pitchFamily="2" charset="2"/>
              <a:buChar char="ü"/>
              <a:defRPr/>
            </a:pPr>
            <a:endParaRPr lang="en-GB" dirty="0"/>
          </a:p>
          <a:p>
            <a:pPr lvl="3">
              <a:lnSpc>
                <a:spcPct val="80000"/>
              </a:lnSpc>
              <a:buFont typeface="Wingdings" pitchFamily="2" charset="2"/>
              <a:buChar char="ü"/>
              <a:defRPr/>
            </a:pPr>
            <a:r>
              <a:rPr lang="en-GB" dirty="0"/>
              <a:t> </a:t>
            </a:r>
            <a:r>
              <a:rPr lang="en-GB" dirty="0" smtClean="0"/>
              <a:t> Showcase  </a:t>
            </a:r>
            <a:r>
              <a:rPr lang="en-GB" dirty="0"/>
              <a:t>experience of </a:t>
            </a:r>
          </a:p>
          <a:p>
            <a:pPr lvl="3">
              <a:lnSpc>
                <a:spcPct val="80000"/>
              </a:lnSpc>
              <a:defRPr/>
            </a:pPr>
            <a:r>
              <a:rPr lang="en-GB" dirty="0" smtClean="0"/>
              <a:t>    </a:t>
            </a:r>
            <a:r>
              <a:rPr lang="en-GB" dirty="0"/>
              <a:t>similar work successfully   </a:t>
            </a:r>
          </a:p>
          <a:p>
            <a:pPr lvl="3">
              <a:lnSpc>
                <a:spcPct val="80000"/>
              </a:lnSpc>
              <a:defRPr/>
            </a:pPr>
            <a:r>
              <a:rPr lang="en-GB" dirty="0"/>
              <a:t>  </a:t>
            </a:r>
            <a:r>
              <a:rPr lang="en-GB" dirty="0" smtClean="0"/>
              <a:t>   delivered</a:t>
            </a:r>
            <a:endParaRPr lang="en-GB" dirty="0"/>
          </a:p>
          <a:p>
            <a:pPr>
              <a:buFont typeface="Wingdings" pitchFamily="2" charset="2"/>
              <a:buChar char="ü"/>
              <a:defRPr/>
            </a:pPr>
            <a:endParaRPr lang="en-US" dirty="0">
              <a:ea typeface="ヒラギノ角ゴ Pro W3"/>
              <a:cs typeface="ヒラギノ角ゴ Pro W3"/>
            </a:endParaRPr>
          </a:p>
          <a:p>
            <a:pPr lvl="3">
              <a:lnSpc>
                <a:spcPct val="80000"/>
              </a:lnSpc>
              <a:buFont typeface="Wingdings" pitchFamily="2" charset="2"/>
              <a:buChar char="ü"/>
              <a:defRPr/>
            </a:pPr>
            <a:r>
              <a:rPr lang="en-GB" dirty="0" smtClean="0"/>
              <a:t>Understand the questions</a:t>
            </a:r>
          </a:p>
          <a:p>
            <a:pPr lvl="3">
              <a:lnSpc>
                <a:spcPct val="80000"/>
              </a:lnSpc>
              <a:buFont typeface="Wingdings" pitchFamily="2" charset="2"/>
              <a:buChar char="ü"/>
              <a:defRPr/>
            </a:pPr>
            <a:endParaRPr lang="en-GB" dirty="0" smtClean="0"/>
          </a:p>
          <a:p>
            <a:pPr lvl="3">
              <a:lnSpc>
                <a:spcPct val="80000"/>
              </a:lnSpc>
              <a:buFont typeface="Wingdings" pitchFamily="2" charset="2"/>
              <a:buChar char="ü"/>
              <a:defRPr/>
            </a:pPr>
            <a:r>
              <a:rPr lang="en-GB" dirty="0" smtClean="0"/>
              <a:t> Return the required certificates</a:t>
            </a:r>
          </a:p>
          <a:p>
            <a:pPr lvl="3">
              <a:lnSpc>
                <a:spcPct val="80000"/>
              </a:lnSpc>
              <a:buFont typeface="Wingdings" pitchFamily="2" charset="2"/>
              <a:buChar char="ü"/>
              <a:defRPr/>
            </a:pPr>
            <a:endParaRPr lang="en-GB" dirty="0" smtClean="0"/>
          </a:p>
          <a:p>
            <a:pPr lvl="3">
              <a:lnSpc>
                <a:spcPct val="80000"/>
              </a:lnSpc>
              <a:buFont typeface="Wingdings" pitchFamily="2" charset="2"/>
              <a:buChar char="ü"/>
              <a:defRPr/>
            </a:pPr>
            <a:r>
              <a:rPr lang="en-GB" dirty="0" smtClean="0"/>
              <a:t> Sign and return the necessary </a:t>
            </a:r>
          </a:p>
          <a:p>
            <a:pPr lvl="3">
              <a:lnSpc>
                <a:spcPct val="80000"/>
              </a:lnSpc>
              <a:defRPr/>
            </a:pPr>
            <a:r>
              <a:rPr lang="en-GB" dirty="0" smtClean="0"/>
              <a:t>    documentation</a:t>
            </a:r>
          </a:p>
          <a:p>
            <a:pPr>
              <a:defRPr/>
            </a:pPr>
            <a:endParaRPr lang="en-GB" sz="2400" dirty="0"/>
          </a:p>
          <a:p>
            <a:pPr marL="457200" indent="-457200">
              <a:defRPr/>
            </a:pPr>
            <a:endParaRPr lang="en-GB" sz="2400" dirty="0"/>
          </a:p>
          <a:p>
            <a:pPr marL="457200" indent="-457200">
              <a:defRPr/>
            </a:pPr>
            <a:endParaRPr lang="en-GB" sz="2400" dirty="0"/>
          </a:p>
          <a:p>
            <a:pPr>
              <a:buFont typeface="Arial" pitchFamily="34" charset="0"/>
              <a:buChar char="•"/>
              <a:defRPr/>
            </a:pPr>
            <a:endParaRPr lang="en-GB" sz="2400" b="1" dirty="0"/>
          </a:p>
          <a:p>
            <a:pPr>
              <a:defRPr/>
            </a:pPr>
            <a:endParaRPr lang="en-GB" sz="2400" dirty="0"/>
          </a:p>
          <a:p>
            <a:pPr>
              <a:defRPr/>
            </a:pPr>
            <a:endParaRPr lang="en-GB" sz="2400" dirty="0"/>
          </a:p>
          <a:p>
            <a:pPr>
              <a:defRPr/>
            </a:pPr>
            <a:endParaRPr lang="en-GB" sz="2400" dirty="0"/>
          </a:p>
          <a:p>
            <a:pPr>
              <a:defRPr/>
            </a:pPr>
            <a:endParaRPr lang="en-GB" sz="2400" dirty="0"/>
          </a:p>
          <a:p>
            <a:pPr>
              <a:defRPr/>
            </a:pPr>
            <a:endParaRPr lang="en-GB" sz="2400" i="1" dirty="0"/>
          </a:p>
          <a:p>
            <a:pPr>
              <a:defRPr/>
            </a:pPr>
            <a:endParaRPr lang="en-GB" sz="2400" dirty="0"/>
          </a:p>
          <a:p>
            <a:pPr>
              <a:defRPr/>
            </a:pPr>
            <a:endParaRPr lang="en-GB" sz="2400" dirty="0"/>
          </a:p>
          <a:p>
            <a:pPr>
              <a:defRPr/>
            </a:pPr>
            <a:endParaRPr lang="en-GB" sz="2400" dirty="0"/>
          </a:p>
          <a:p>
            <a:pPr>
              <a:defRPr/>
            </a:pPr>
            <a:endParaRPr lang="en-GB" sz="2400" dirty="0"/>
          </a:p>
          <a:p>
            <a:pPr>
              <a:defRPr/>
            </a:pPr>
            <a:endParaRPr lang="en-GB" sz="2400" i="1" dirty="0"/>
          </a:p>
        </p:txBody>
      </p:sp>
    </p:spTree>
    <p:extLst>
      <p:ext uri="{BB962C8B-B14F-4D97-AF65-F5344CB8AC3E}">
        <p14:creationId xmlns:p14="http://schemas.microsoft.com/office/powerpoint/2010/main" xmlns="" val="37770341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Gary Stewart</a:t>
            </a:r>
            <a:endParaRPr lang="en-GB" dirty="0"/>
          </a:p>
        </p:txBody>
      </p:sp>
      <p:sp>
        <p:nvSpPr>
          <p:cNvPr id="3" name="Subtitle 2"/>
          <p:cNvSpPr>
            <a:spLocks noGrp="1"/>
          </p:cNvSpPr>
          <p:nvPr>
            <p:ph type="subTitle" idx="1"/>
          </p:nvPr>
        </p:nvSpPr>
        <p:spPr/>
        <p:txBody>
          <a:bodyPr/>
          <a:lstStyle/>
          <a:p>
            <a:r>
              <a:rPr lang="en-GB" dirty="0" smtClean="0"/>
              <a:t>Operational Procurement Manager, Glasgow 2018</a:t>
            </a:r>
            <a:endParaRPr lang="en-GB" dirty="0"/>
          </a:p>
        </p:txBody>
      </p:sp>
      <p:pic>
        <p:nvPicPr>
          <p:cNvPr id="4" name="Picture 3" descr="pp page two.pdf"/>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90500"/>
            <a:ext cx="9144000" cy="6461615"/>
          </a:xfrm>
          <a:prstGeom prst="rect">
            <a:avLst/>
          </a:prstGeom>
        </p:spPr>
      </p:pic>
    </p:spTree>
    <p:extLst>
      <p:ext uri="{BB962C8B-B14F-4D97-AF65-F5344CB8AC3E}">
        <p14:creationId xmlns:p14="http://schemas.microsoft.com/office/powerpoint/2010/main" xmlns="" val="30741684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63527"/>
            <a:ext cx="9144000" cy="1360966"/>
          </a:xfrm>
        </p:spPr>
        <p:txBody>
          <a:bodyPr>
            <a:normAutofit/>
          </a:bodyPr>
          <a:lstStyle/>
          <a:p>
            <a:r>
              <a:rPr lang="en-GB" sz="2200" dirty="0" smtClean="0">
                <a:solidFill>
                  <a:srgbClr val="EA781C"/>
                </a:solidFill>
              </a:rPr>
              <a:t>Get Ready for Glasgow 2018 European Championships</a:t>
            </a:r>
            <a:endParaRPr lang="en-GB" sz="2800" dirty="0">
              <a:latin typeface="Arial" pitchFamily="34" charset="0"/>
              <a:cs typeface="Arial" pitchFamily="34" charset="0"/>
            </a:endParaRPr>
          </a:p>
        </p:txBody>
      </p:sp>
      <p:sp>
        <p:nvSpPr>
          <p:cNvPr id="3" name="Content Placeholder 2"/>
          <p:cNvSpPr>
            <a:spLocks noGrp="1"/>
          </p:cNvSpPr>
          <p:nvPr>
            <p:ph idx="1"/>
          </p:nvPr>
        </p:nvSpPr>
        <p:spPr>
          <a:xfrm>
            <a:off x="457200" y="1456660"/>
            <a:ext cx="8229600" cy="5178057"/>
          </a:xfrm>
        </p:spPr>
        <p:txBody>
          <a:bodyPr>
            <a:noAutofit/>
          </a:bodyPr>
          <a:lstStyle/>
          <a:p>
            <a:pPr lvl="1">
              <a:buNone/>
            </a:pPr>
            <a:endParaRPr lang="en-GB" sz="1800" dirty="0" smtClean="0">
              <a:latin typeface="Calibri" pitchFamily="34" charset="0"/>
            </a:endParaRPr>
          </a:p>
          <a:p>
            <a:r>
              <a:rPr lang="en-GB" sz="1800" b="1" dirty="0" smtClean="0">
                <a:latin typeface="Calibri" pitchFamily="34" charset="0"/>
              </a:rPr>
              <a:t>Register </a:t>
            </a:r>
            <a:r>
              <a:rPr lang="en-GB" sz="1800" dirty="0" smtClean="0">
                <a:latin typeface="Calibri" pitchFamily="34" charset="0"/>
              </a:rPr>
              <a:t>with the Supplier Development Programme </a:t>
            </a:r>
            <a:r>
              <a:rPr lang="en-GB" sz="1800" dirty="0" err="1" smtClean="0">
                <a:latin typeface="Calibri" pitchFamily="34" charset="0"/>
                <a:hlinkClick r:id="rId3"/>
              </a:rPr>
              <a:t>www.sdpscotland.co.uk</a:t>
            </a:r>
            <a:r>
              <a:rPr lang="en-GB" sz="1800" dirty="0" smtClean="0">
                <a:latin typeface="Calibri" pitchFamily="34" charset="0"/>
              </a:rPr>
              <a:t> </a:t>
            </a:r>
          </a:p>
          <a:p>
            <a:pPr lvl="1"/>
            <a:r>
              <a:rPr lang="en-GB" sz="1800" dirty="0" smtClean="0">
                <a:latin typeface="Calibri" pitchFamily="34" charset="0"/>
              </a:rPr>
              <a:t>Access the Events and Training programme calendar</a:t>
            </a:r>
          </a:p>
          <a:p>
            <a:pPr lvl="1"/>
            <a:r>
              <a:rPr lang="en-GB" sz="1800" dirty="0" smtClean="0">
                <a:latin typeface="Calibri" pitchFamily="34" charset="0"/>
              </a:rPr>
              <a:t>Keep up to date with  Events and opportunities via the newsletter </a:t>
            </a:r>
          </a:p>
          <a:p>
            <a:pPr lvl="1"/>
            <a:r>
              <a:rPr lang="en-GB" sz="1800" dirty="0" smtClean="0">
                <a:latin typeface="Calibri" pitchFamily="34" charset="0"/>
              </a:rPr>
              <a:t>View the Glasgow 2018 European Championships information page </a:t>
            </a:r>
          </a:p>
          <a:p>
            <a:pPr lvl="1"/>
            <a:r>
              <a:rPr lang="en-GB" sz="1800" dirty="0" smtClean="0">
                <a:latin typeface="Calibri" pitchFamily="34" charset="0"/>
              </a:rPr>
              <a:t>Follow us on Twitter  @</a:t>
            </a:r>
            <a:r>
              <a:rPr lang="en-GB" sz="1800" dirty="0" err="1" smtClean="0">
                <a:latin typeface="Calibri" pitchFamily="34" charset="0"/>
              </a:rPr>
              <a:t>sdpscotland</a:t>
            </a:r>
            <a:endParaRPr lang="en-GB" sz="1800" dirty="0" smtClean="0">
              <a:latin typeface="Calibri" pitchFamily="34" charset="0"/>
            </a:endParaRPr>
          </a:p>
          <a:p>
            <a:pPr lvl="1"/>
            <a:r>
              <a:rPr lang="en-GB" sz="1800" dirty="0" smtClean="0">
                <a:latin typeface="Calibri" pitchFamily="34" charset="0"/>
              </a:rPr>
              <a:t>Complete your entry on the Supplier Register.</a:t>
            </a:r>
          </a:p>
          <a:p>
            <a:pPr lvl="1">
              <a:buNone/>
            </a:pPr>
            <a:endParaRPr lang="en-GB" sz="1800" dirty="0" smtClean="0">
              <a:latin typeface="Calibri" pitchFamily="34" charset="0"/>
            </a:endParaRPr>
          </a:p>
          <a:p>
            <a:r>
              <a:rPr lang="en-GB" sz="1800" b="1" dirty="0" smtClean="0">
                <a:latin typeface="Calibri" pitchFamily="34" charset="0"/>
              </a:rPr>
              <a:t>Check  </a:t>
            </a:r>
            <a:r>
              <a:rPr lang="en-GB" sz="1800" dirty="0" smtClean="0">
                <a:latin typeface="Calibri" pitchFamily="34" charset="0"/>
              </a:rPr>
              <a:t>all your insurance and policies are up to date  </a:t>
            </a:r>
          </a:p>
          <a:p>
            <a:pPr lvl="1"/>
            <a:r>
              <a:rPr lang="en-GB" sz="1800" dirty="0" smtClean="0">
                <a:latin typeface="+mn-lt"/>
              </a:rPr>
              <a:t>Health &amp; Safety, Equality &amp; Diversity , </a:t>
            </a:r>
          </a:p>
          <a:p>
            <a:pPr lvl="1"/>
            <a:r>
              <a:rPr lang="en-GB" sz="1800" dirty="0" smtClean="0">
                <a:latin typeface="+mn-lt"/>
              </a:rPr>
              <a:t>Quality Management and Environmental </a:t>
            </a:r>
            <a:endParaRPr lang="en-GB" sz="1800" dirty="0">
              <a:latin typeface="+mn-lt"/>
            </a:endParaRPr>
          </a:p>
        </p:txBody>
      </p:sp>
      <p:pic>
        <p:nvPicPr>
          <p:cNvPr id="5" name="Picture 3" descr="SDPheader.jpg"/>
          <p:cNvPicPr>
            <a:picLocks noChangeAspect="1"/>
          </p:cNvPicPr>
          <p:nvPr/>
        </p:nvPicPr>
        <p:blipFill>
          <a:blip r:embed="rId4"/>
          <a:srcRect/>
          <a:stretch>
            <a:fillRect/>
          </a:stretch>
        </p:blipFill>
        <p:spPr bwMode="auto">
          <a:xfrm>
            <a:off x="0" y="0"/>
            <a:ext cx="9144000" cy="828675"/>
          </a:xfrm>
          <a:prstGeom prst="rect">
            <a:avLst/>
          </a:prstGeom>
          <a:noFill/>
          <a:ln w="9525">
            <a:noFill/>
            <a:miter lim="800000"/>
            <a:headEnd/>
            <a:tailEnd/>
          </a:ln>
        </p:spPr>
      </p:pic>
      <p:pic>
        <p:nvPicPr>
          <p:cNvPr id="7" name="Picture 6"/>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7362289" y="4753936"/>
            <a:ext cx="1643901" cy="1588223"/>
          </a:xfrm>
          <a:prstGeom prst="rect">
            <a:avLst/>
          </a:prstGeom>
        </p:spPr>
      </p:pic>
    </p:spTree>
    <p:extLst>
      <p:ext uri="{BB962C8B-B14F-4D97-AF65-F5344CB8AC3E}">
        <p14:creationId xmlns:p14="http://schemas.microsoft.com/office/powerpoint/2010/main" xmlns="" val="1535286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500"/>
                                  </p:stCondLst>
                                  <p:childTnLst>
                                    <p:set>
                                      <p:cBhvr>
                                        <p:cTn id="9" dur="1" fill="hold">
                                          <p:stCondLst>
                                            <p:cond delay="0"/>
                                          </p:stCondLst>
                                        </p:cTn>
                                        <p:tgtEl>
                                          <p:spTgt spid="3">
                                            <p:txEl>
                                              <p:pRg st="2" end="2"/>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50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nodeType="afterEffect">
                                  <p:stCondLst>
                                    <p:cond delay="500"/>
                                  </p:stCondLst>
                                  <p:childTnLst>
                                    <p:set>
                                      <p:cBhvr>
                                        <p:cTn id="15" dur="1" fill="hold">
                                          <p:stCondLst>
                                            <p:cond delay="0"/>
                                          </p:stCondLst>
                                        </p:cTn>
                                        <p:tgtEl>
                                          <p:spTgt spid="3">
                                            <p:txEl>
                                              <p:pRg st="4" end="4"/>
                                            </p:txEl>
                                          </p:spTgt>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nodeType="afterEffect">
                                  <p:stCondLst>
                                    <p:cond delay="50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nodeType="afterEffect">
                                  <p:stCondLst>
                                    <p:cond delay="500"/>
                                  </p:stCondLst>
                                  <p:childTnLst>
                                    <p:set>
                                      <p:cBhvr>
                                        <p:cTn id="21" dur="1" fill="hold">
                                          <p:stCondLst>
                                            <p:cond delay="0"/>
                                          </p:stCondLst>
                                        </p:cTn>
                                        <p:tgtEl>
                                          <p:spTgt spid="3">
                                            <p:txEl>
                                              <p:pRg st="6" end="6"/>
                                            </p:txEl>
                                          </p:spTgt>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nodeType="afterEffect">
                                  <p:stCondLst>
                                    <p:cond delay="50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nodeType="afterEffect">
                                  <p:stCondLst>
                                    <p:cond delay="500"/>
                                  </p:stCondLst>
                                  <p:childTnLst>
                                    <p:set>
                                      <p:cBhvr>
                                        <p:cTn id="27" dur="1" fill="hold">
                                          <p:stCondLst>
                                            <p:cond delay="0"/>
                                          </p:stCondLst>
                                        </p:cTn>
                                        <p:tgtEl>
                                          <p:spTgt spid="3">
                                            <p:txEl>
                                              <p:pRg st="9" end="9"/>
                                            </p:txEl>
                                          </p:spTgt>
                                        </p:tgtEl>
                                        <p:attrNameLst>
                                          <p:attrName>style.visibility</p:attrName>
                                        </p:attrNameLst>
                                      </p:cBhvr>
                                      <p:to>
                                        <p:strVal val="visible"/>
                                      </p:to>
                                    </p:set>
                                  </p:childTnLst>
                                </p:cTn>
                              </p:par>
                            </p:childTnLst>
                          </p:cTn>
                        </p:par>
                        <p:par>
                          <p:cTn id="28" fill="hold">
                            <p:stCondLst>
                              <p:cond delay="4000"/>
                            </p:stCondLst>
                            <p:childTnLst>
                              <p:par>
                                <p:cTn id="29" presetID="1" presetClass="entr" presetSubtype="0" fill="hold" nodeType="afterEffect">
                                  <p:stCondLst>
                                    <p:cond delay="50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descr="SDPheader.jpg"/>
          <p:cNvPicPr>
            <a:picLocks noChangeAspect="1"/>
          </p:cNvPicPr>
          <p:nvPr/>
        </p:nvPicPr>
        <p:blipFill>
          <a:blip r:embed="rId3"/>
          <a:srcRect/>
          <a:stretch>
            <a:fillRect/>
          </a:stretch>
        </p:blipFill>
        <p:spPr bwMode="auto">
          <a:xfrm>
            <a:off x="0" y="0"/>
            <a:ext cx="9144000" cy="828675"/>
          </a:xfrm>
          <a:prstGeom prst="rect">
            <a:avLst/>
          </a:prstGeom>
          <a:noFill/>
          <a:ln w="9525">
            <a:noFill/>
            <a:miter lim="800000"/>
            <a:headEnd/>
            <a:tailEnd/>
          </a:ln>
        </p:spPr>
      </p:pic>
      <p:pic>
        <p:nvPicPr>
          <p:cNvPr id="16387" name="Picture 4" descr="SDPfooter.jpg"/>
          <p:cNvPicPr>
            <a:picLocks noChangeAspect="1"/>
          </p:cNvPicPr>
          <p:nvPr/>
        </p:nvPicPr>
        <p:blipFill>
          <a:blip r:embed="rId4"/>
          <a:srcRect/>
          <a:stretch>
            <a:fillRect/>
          </a:stretch>
        </p:blipFill>
        <p:spPr bwMode="auto">
          <a:xfrm>
            <a:off x="0" y="6496050"/>
            <a:ext cx="9144000" cy="361950"/>
          </a:xfrm>
          <a:prstGeom prst="rect">
            <a:avLst/>
          </a:prstGeom>
          <a:noFill/>
          <a:ln w="9525">
            <a:noFill/>
            <a:miter lim="800000"/>
            <a:headEnd/>
            <a:tailEnd/>
          </a:ln>
        </p:spPr>
      </p:pic>
      <p:sp>
        <p:nvSpPr>
          <p:cNvPr id="16390" name="TextBox 7"/>
          <p:cNvSpPr txBox="1">
            <a:spLocks noChangeArrowheads="1"/>
          </p:cNvSpPr>
          <p:nvPr/>
        </p:nvSpPr>
        <p:spPr bwMode="auto">
          <a:xfrm>
            <a:off x="3600450" y="2557463"/>
            <a:ext cx="5129213" cy="260350"/>
          </a:xfrm>
          <a:prstGeom prst="rect">
            <a:avLst/>
          </a:prstGeom>
          <a:noFill/>
          <a:ln w="9525">
            <a:noFill/>
            <a:miter lim="800000"/>
            <a:headEnd/>
            <a:tailEnd/>
          </a:ln>
        </p:spPr>
        <p:txBody>
          <a:bodyPr>
            <a:spAutoFit/>
          </a:bodyPr>
          <a:lstStyle/>
          <a:p>
            <a:endParaRPr lang="en-GB" altLang="en-US" sz="1100"/>
          </a:p>
        </p:txBody>
      </p:sp>
      <p:sp>
        <p:nvSpPr>
          <p:cNvPr id="8" name="TextBox 7"/>
          <p:cNvSpPr txBox="1"/>
          <p:nvPr/>
        </p:nvSpPr>
        <p:spPr>
          <a:xfrm>
            <a:off x="6472238" y="2552700"/>
            <a:ext cx="2671762" cy="647700"/>
          </a:xfrm>
          <a:prstGeom prst="rect">
            <a:avLst/>
          </a:prstGeom>
          <a:noFill/>
        </p:spPr>
        <p:txBody>
          <a:bodyPr>
            <a:spAutoFit/>
          </a:bodyPr>
          <a:lstStyle/>
          <a:p>
            <a:pPr algn="r">
              <a:spcBef>
                <a:spcPct val="50000"/>
              </a:spcBef>
              <a:defRPr/>
            </a:pPr>
            <a:endParaRPr lang="en-GB" altLang="en-US" dirty="0"/>
          </a:p>
          <a:p>
            <a:pPr>
              <a:defRPr/>
            </a:pPr>
            <a:endParaRPr lang="en-GB" altLang="en-US" b="1" dirty="0">
              <a:solidFill>
                <a:schemeClr val="bg1">
                  <a:lumMod val="50000"/>
                </a:schemeClr>
              </a:solidFill>
            </a:endParaRPr>
          </a:p>
        </p:txBody>
      </p:sp>
      <p:sp>
        <p:nvSpPr>
          <p:cNvPr id="20" name="Title 19"/>
          <p:cNvSpPr>
            <a:spLocks noGrp="1"/>
          </p:cNvSpPr>
          <p:nvPr>
            <p:ph type="title"/>
          </p:nvPr>
        </p:nvSpPr>
        <p:spPr>
          <a:xfrm>
            <a:off x="457200" y="828674"/>
            <a:ext cx="8229600" cy="588963"/>
          </a:xfrm>
        </p:spPr>
        <p:txBody>
          <a:bodyPr>
            <a:normAutofit fontScale="90000"/>
          </a:bodyPr>
          <a:lstStyle/>
          <a:p>
            <a:r>
              <a:rPr lang="en-GB" b="1" dirty="0" smtClean="0"/>
              <a:t>Meet the Buyer 2017 </a:t>
            </a:r>
            <a:endParaRPr lang="en-GB" b="1" dirty="0"/>
          </a:p>
        </p:txBody>
      </p:sp>
      <p:sp>
        <p:nvSpPr>
          <p:cNvPr id="22" name="Content Placeholder 21"/>
          <p:cNvSpPr>
            <a:spLocks noGrp="1"/>
          </p:cNvSpPr>
          <p:nvPr>
            <p:ph sz="half" idx="2"/>
          </p:nvPr>
        </p:nvSpPr>
        <p:spPr>
          <a:xfrm>
            <a:off x="4648200" y="1600201"/>
            <a:ext cx="4038600" cy="3386470"/>
          </a:xfrm>
        </p:spPr>
        <p:txBody>
          <a:bodyPr/>
          <a:lstStyle/>
          <a:p>
            <a:pPr>
              <a:buNone/>
            </a:pPr>
            <a:r>
              <a:rPr lang="en-GB" dirty="0" smtClean="0"/>
              <a:t>    Why attend?</a:t>
            </a:r>
          </a:p>
          <a:p>
            <a:r>
              <a:rPr lang="en-GB" sz="2400" dirty="0" smtClean="0"/>
              <a:t>-</a:t>
            </a:r>
            <a:r>
              <a:rPr lang="en-GB" sz="2200" dirty="0" smtClean="0"/>
              <a:t>Over 50 Public sector bodies</a:t>
            </a:r>
          </a:p>
          <a:p>
            <a:r>
              <a:rPr lang="en-GB" sz="2200" dirty="0" smtClean="0"/>
              <a:t>-Supply chain Zone  </a:t>
            </a:r>
          </a:p>
          <a:p>
            <a:r>
              <a:rPr lang="en-GB" sz="2200" dirty="0" smtClean="0"/>
              <a:t>-Network with both Public and Private sector buyers </a:t>
            </a:r>
          </a:p>
          <a:p>
            <a:r>
              <a:rPr lang="en-GB" sz="2200" dirty="0" smtClean="0"/>
              <a:t>-Find opportunities to grow your business </a:t>
            </a:r>
          </a:p>
          <a:p>
            <a:pPr>
              <a:buNone/>
            </a:pPr>
            <a:endParaRPr lang="en-GB" dirty="0"/>
          </a:p>
        </p:txBody>
      </p:sp>
      <p:pic>
        <p:nvPicPr>
          <p:cNvPr id="23" name="Picture 4"/>
          <p:cNvPicPr>
            <a:picLocks noGrp="1" noChangeAspect="1" noChangeArrowheads="1"/>
          </p:cNvPicPr>
          <p:nvPr>
            <p:ph sz="half" idx="1"/>
          </p:nvPr>
        </p:nvPicPr>
        <p:blipFill>
          <a:blip r:embed="rId5"/>
          <a:stretch>
            <a:fillRect/>
          </a:stretch>
        </p:blipFill>
        <p:spPr bwMode="auto">
          <a:xfrm>
            <a:off x="287077" y="1996144"/>
            <a:ext cx="4574438" cy="3213811"/>
          </a:xfrm>
          <a:prstGeom prst="rect">
            <a:avLst/>
          </a:prstGeom>
          <a:noFill/>
          <a:ln w="9525">
            <a:noFill/>
            <a:miter lim="800000"/>
            <a:headEnd/>
            <a:tailEnd/>
          </a:ln>
        </p:spPr>
      </p:pic>
      <p:pic>
        <p:nvPicPr>
          <p:cNvPr id="1032" name="Picture 8"/>
          <p:cNvPicPr>
            <a:picLocks noChangeAspect="1" noChangeArrowheads="1"/>
          </p:cNvPicPr>
          <p:nvPr/>
        </p:nvPicPr>
        <p:blipFill>
          <a:blip r:embed="rId6"/>
          <a:srcRect/>
          <a:stretch>
            <a:fillRect/>
          </a:stretch>
        </p:blipFill>
        <p:spPr bwMode="auto">
          <a:xfrm>
            <a:off x="4412512" y="4986671"/>
            <a:ext cx="4455263" cy="971550"/>
          </a:xfrm>
          <a:prstGeom prst="rect">
            <a:avLst/>
          </a:prstGeom>
          <a:noFill/>
          <a:ln w="9525">
            <a:noFill/>
            <a:miter lim="800000"/>
            <a:headEnd/>
            <a:tailEnd/>
          </a:ln>
        </p:spPr>
      </p:pic>
    </p:spTree>
    <p:extLst>
      <p:ext uri="{BB962C8B-B14F-4D97-AF65-F5344CB8AC3E}">
        <p14:creationId xmlns:p14="http://schemas.microsoft.com/office/powerpoint/2010/main" xmlns="" val="21222064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descr="SDPheader.jpg"/>
          <p:cNvPicPr>
            <a:picLocks noChangeAspect="1"/>
          </p:cNvPicPr>
          <p:nvPr/>
        </p:nvPicPr>
        <p:blipFill>
          <a:blip r:embed="rId2"/>
          <a:srcRect/>
          <a:stretch>
            <a:fillRect/>
          </a:stretch>
        </p:blipFill>
        <p:spPr bwMode="auto">
          <a:xfrm>
            <a:off x="0" y="0"/>
            <a:ext cx="9144000" cy="828675"/>
          </a:xfrm>
          <a:prstGeom prst="rect">
            <a:avLst/>
          </a:prstGeom>
          <a:noFill/>
          <a:ln w="9525">
            <a:noFill/>
            <a:miter lim="800000"/>
            <a:headEnd/>
            <a:tailEnd/>
          </a:ln>
        </p:spPr>
      </p:pic>
      <p:pic>
        <p:nvPicPr>
          <p:cNvPr id="16387" name="Picture 4" descr="SDPfooter.jpg"/>
          <p:cNvPicPr>
            <a:picLocks noChangeAspect="1"/>
          </p:cNvPicPr>
          <p:nvPr/>
        </p:nvPicPr>
        <p:blipFill>
          <a:blip r:embed="rId3"/>
          <a:srcRect/>
          <a:stretch>
            <a:fillRect/>
          </a:stretch>
        </p:blipFill>
        <p:spPr bwMode="auto">
          <a:xfrm>
            <a:off x="0" y="6496050"/>
            <a:ext cx="9144000" cy="361950"/>
          </a:xfrm>
          <a:prstGeom prst="rect">
            <a:avLst/>
          </a:prstGeom>
          <a:noFill/>
          <a:ln w="9525">
            <a:noFill/>
            <a:miter lim="800000"/>
            <a:headEnd/>
            <a:tailEnd/>
          </a:ln>
        </p:spPr>
      </p:pic>
      <p:sp>
        <p:nvSpPr>
          <p:cNvPr id="16389" name="TextBox 6"/>
          <p:cNvSpPr txBox="1">
            <a:spLocks noChangeArrowheads="1"/>
          </p:cNvSpPr>
          <p:nvPr/>
        </p:nvSpPr>
        <p:spPr bwMode="auto">
          <a:xfrm>
            <a:off x="3806456" y="1722438"/>
            <a:ext cx="4867644" cy="1200329"/>
          </a:xfrm>
          <a:prstGeom prst="rect">
            <a:avLst/>
          </a:prstGeom>
          <a:noFill/>
          <a:ln w="9525">
            <a:noFill/>
            <a:miter lim="800000"/>
            <a:headEnd/>
            <a:tailEnd/>
          </a:ln>
        </p:spPr>
        <p:txBody>
          <a:bodyPr wrap="square">
            <a:spAutoFit/>
          </a:bodyPr>
          <a:lstStyle/>
          <a:p>
            <a:pPr algn="ctr"/>
            <a:r>
              <a:rPr lang="en-US" altLang="en-US" sz="2400" dirty="0" smtClean="0">
                <a:solidFill>
                  <a:srgbClr val="EA781C"/>
                </a:solidFill>
                <a:latin typeface="Arial" pitchFamily="34" charset="0"/>
                <a:cs typeface="Arial" pitchFamily="34" charset="0"/>
              </a:rPr>
              <a:t>Supplier </a:t>
            </a:r>
            <a:r>
              <a:rPr lang="en-US" altLang="en-US" sz="2400" dirty="0">
                <a:solidFill>
                  <a:srgbClr val="EA781C"/>
                </a:solidFill>
                <a:latin typeface="Arial" pitchFamily="34" charset="0"/>
                <a:cs typeface="Arial" pitchFamily="34" charset="0"/>
              </a:rPr>
              <a:t>Development Programme</a:t>
            </a:r>
          </a:p>
          <a:p>
            <a:pPr algn="ctr"/>
            <a:r>
              <a:rPr lang="en-US" altLang="en-US" sz="2400" dirty="0">
                <a:latin typeface="Arial" pitchFamily="34" charset="0"/>
                <a:cs typeface="Arial" pitchFamily="34" charset="0"/>
              </a:rPr>
              <a:t>Gillian Cameron </a:t>
            </a:r>
          </a:p>
          <a:p>
            <a:pPr algn="ctr"/>
            <a:r>
              <a:rPr lang="en-US" altLang="en-US" sz="1400" dirty="0">
                <a:latin typeface="Arial" pitchFamily="34" charset="0"/>
                <a:cs typeface="Arial" pitchFamily="34" charset="0"/>
              </a:rPr>
              <a:t>Programme</a:t>
            </a:r>
            <a:r>
              <a:rPr lang="en-US" altLang="en-US" sz="2400" dirty="0">
                <a:latin typeface="Arial" pitchFamily="34" charset="0"/>
                <a:cs typeface="Arial" pitchFamily="34" charset="0"/>
              </a:rPr>
              <a:t> </a:t>
            </a:r>
            <a:r>
              <a:rPr lang="en-US" altLang="en-US" sz="1400" dirty="0">
                <a:latin typeface="Arial" pitchFamily="34" charset="0"/>
                <a:cs typeface="Arial" pitchFamily="34" charset="0"/>
              </a:rPr>
              <a:t>Manager</a:t>
            </a:r>
          </a:p>
        </p:txBody>
      </p:sp>
      <p:sp>
        <p:nvSpPr>
          <p:cNvPr id="16390" name="TextBox 7"/>
          <p:cNvSpPr txBox="1">
            <a:spLocks noChangeArrowheads="1"/>
          </p:cNvSpPr>
          <p:nvPr/>
        </p:nvSpPr>
        <p:spPr bwMode="auto">
          <a:xfrm>
            <a:off x="3600450" y="2557463"/>
            <a:ext cx="5129213" cy="260350"/>
          </a:xfrm>
          <a:prstGeom prst="rect">
            <a:avLst/>
          </a:prstGeom>
          <a:noFill/>
          <a:ln w="9525">
            <a:noFill/>
            <a:miter lim="800000"/>
            <a:headEnd/>
            <a:tailEnd/>
          </a:ln>
        </p:spPr>
        <p:txBody>
          <a:bodyPr>
            <a:spAutoFit/>
          </a:bodyPr>
          <a:lstStyle/>
          <a:p>
            <a:endParaRPr lang="en-GB" altLang="en-US" sz="1100"/>
          </a:p>
        </p:txBody>
      </p:sp>
      <p:sp>
        <p:nvSpPr>
          <p:cNvPr id="8" name="TextBox 7"/>
          <p:cNvSpPr txBox="1"/>
          <p:nvPr/>
        </p:nvSpPr>
        <p:spPr>
          <a:xfrm>
            <a:off x="6472238" y="2552700"/>
            <a:ext cx="2671762" cy="647700"/>
          </a:xfrm>
          <a:prstGeom prst="rect">
            <a:avLst/>
          </a:prstGeom>
          <a:noFill/>
        </p:spPr>
        <p:txBody>
          <a:bodyPr>
            <a:spAutoFit/>
          </a:bodyPr>
          <a:lstStyle/>
          <a:p>
            <a:pPr algn="r">
              <a:spcBef>
                <a:spcPct val="50000"/>
              </a:spcBef>
              <a:defRPr/>
            </a:pPr>
            <a:endParaRPr lang="en-GB" altLang="en-US" dirty="0"/>
          </a:p>
          <a:p>
            <a:pPr>
              <a:defRPr/>
            </a:pPr>
            <a:endParaRPr lang="en-GB" altLang="en-US" b="1" dirty="0">
              <a:solidFill>
                <a:schemeClr val="bg1">
                  <a:lumMod val="50000"/>
                </a:schemeClr>
              </a:solidFill>
            </a:endParaRPr>
          </a:p>
        </p:txBody>
      </p:sp>
      <p:pic>
        <p:nvPicPr>
          <p:cNvPr id="16392" name="Picture 9" descr="SDPlogoRGB -new.jpg"/>
          <p:cNvPicPr>
            <a:picLocks noChangeAspect="1"/>
          </p:cNvPicPr>
          <p:nvPr/>
        </p:nvPicPr>
        <p:blipFill>
          <a:blip r:embed="rId4"/>
          <a:srcRect/>
          <a:stretch>
            <a:fillRect/>
          </a:stretch>
        </p:blipFill>
        <p:spPr bwMode="auto">
          <a:xfrm>
            <a:off x="4672013" y="2854325"/>
            <a:ext cx="2986087" cy="2381250"/>
          </a:xfrm>
          <a:prstGeom prst="rect">
            <a:avLst/>
          </a:prstGeom>
          <a:noFill/>
          <a:ln w="9525">
            <a:noFill/>
            <a:miter lim="800000"/>
            <a:headEnd/>
            <a:tailEnd/>
          </a:ln>
        </p:spPr>
      </p:pic>
      <p:sp>
        <p:nvSpPr>
          <p:cNvPr id="12" name="TextBox 11"/>
          <p:cNvSpPr txBox="1"/>
          <p:nvPr/>
        </p:nvSpPr>
        <p:spPr>
          <a:xfrm>
            <a:off x="3943350" y="5357813"/>
            <a:ext cx="4200525" cy="954087"/>
          </a:xfrm>
          <a:prstGeom prst="rect">
            <a:avLst/>
          </a:prstGeom>
          <a:noFill/>
        </p:spPr>
        <p:txBody>
          <a:bodyPr>
            <a:spAutoFit/>
          </a:bodyPr>
          <a:lstStyle/>
          <a:p>
            <a:pPr algn="ctr">
              <a:defRPr/>
            </a:pPr>
            <a:r>
              <a:rPr lang="en-GB" sz="2800" dirty="0">
                <a:solidFill>
                  <a:schemeClr val="accent6">
                    <a:lumMod val="75000"/>
                  </a:schemeClr>
                </a:solidFill>
                <a:hlinkClick r:id="rId5"/>
              </a:rPr>
              <a:t>www.sdpscotland.co.uk</a:t>
            </a:r>
            <a:endParaRPr lang="en-GB" sz="2800" dirty="0">
              <a:solidFill>
                <a:schemeClr val="accent6">
                  <a:lumMod val="75000"/>
                </a:schemeClr>
              </a:solidFill>
            </a:endParaRPr>
          </a:p>
          <a:p>
            <a:pPr algn="ctr">
              <a:defRPr/>
            </a:pPr>
            <a:r>
              <a:rPr lang="en-GB" sz="2800" dirty="0"/>
              <a:t>01698 453734</a:t>
            </a:r>
          </a:p>
        </p:txBody>
      </p:sp>
      <p:pic>
        <p:nvPicPr>
          <p:cNvPr id="10" name="Picture 4"/>
          <p:cNvPicPr>
            <a:picLocks noChangeAspect="1" noChangeArrowheads="1"/>
          </p:cNvPicPr>
          <p:nvPr/>
        </p:nvPicPr>
        <p:blipFill>
          <a:blip r:embed="rId6"/>
          <a:stretch>
            <a:fillRect/>
          </a:stretch>
        </p:blipFill>
        <p:spPr bwMode="auto">
          <a:xfrm>
            <a:off x="212647" y="2094615"/>
            <a:ext cx="4459366" cy="3263198"/>
          </a:xfrm>
          <a:prstGeom prst="rect">
            <a:avLst/>
          </a:prstGeom>
          <a:noFill/>
          <a:ln w="9525">
            <a:noFill/>
            <a:miter lim="800000"/>
            <a:headEnd/>
            <a:tailEnd/>
          </a:ln>
        </p:spPr>
      </p:pic>
    </p:spTree>
    <p:extLst>
      <p:ext uri="{BB962C8B-B14F-4D97-AF65-F5344CB8AC3E}">
        <p14:creationId xmlns:p14="http://schemas.microsoft.com/office/powerpoint/2010/main" xmlns="" val="10058149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 page two.pdf"/>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90500"/>
            <a:ext cx="9144000" cy="6461615"/>
          </a:xfrm>
          <a:prstGeom prst="rect">
            <a:avLst/>
          </a:prstGeom>
        </p:spPr>
      </p:pic>
      <p:sp>
        <p:nvSpPr>
          <p:cNvPr id="2" name="Title 1"/>
          <p:cNvSpPr>
            <a:spLocks noGrp="1"/>
          </p:cNvSpPr>
          <p:nvPr>
            <p:ph type="ctrTitle"/>
          </p:nvPr>
        </p:nvSpPr>
        <p:spPr/>
        <p:txBody>
          <a:bodyPr>
            <a:normAutofit fontScale="90000"/>
          </a:bodyPr>
          <a:lstStyle/>
          <a:p>
            <a:r>
              <a:rPr lang="en-US" sz="2800" dirty="0" smtClean="0">
                <a:latin typeface="Verdana" panose="020B0604030504040204" pitchFamily="34" charset="0"/>
                <a:ea typeface="Verdana" panose="020B0604030504040204" pitchFamily="34" charset="0"/>
                <a:cs typeface="Verdana" panose="020B0604030504040204" pitchFamily="34" charset="0"/>
              </a:rPr>
              <a:t>Commercial Opportunities with Glasgow 2018 European Championships</a:t>
            </a:r>
            <a:br>
              <a:rPr lang="en-US" sz="2800" dirty="0" smtClean="0">
                <a:latin typeface="Verdana" panose="020B0604030504040204" pitchFamily="34" charset="0"/>
                <a:ea typeface="Verdana" panose="020B0604030504040204" pitchFamily="34" charset="0"/>
                <a:cs typeface="Verdana" panose="020B0604030504040204" pitchFamily="34" charset="0"/>
              </a:rPr>
            </a:br>
            <a:r>
              <a:rPr lang="en-US" sz="2800" dirty="0">
                <a:latin typeface="Verdana" panose="020B0604030504040204" pitchFamily="34" charset="0"/>
                <a:ea typeface="Verdana" panose="020B0604030504040204" pitchFamily="34" charset="0"/>
                <a:cs typeface="Verdana" panose="020B0604030504040204" pitchFamily="34" charset="0"/>
              </a:rPr>
              <a:t/>
            </a:r>
            <a:br>
              <a:rPr lang="en-US" sz="2800" dirty="0">
                <a:latin typeface="Verdana" panose="020B0604030504040204" pitchFamily="34" charset="0"/>
                <a:ea typeface="Verdana" panose="020B0604030504040204" pitchFamily="34" charset="0"/>
                <a:cs typeface="Verdana" panose="020B0604030504040204" pitchFamily="34" charset="0"/>
              </a:rPr>
            </a:br>
            <a:r>
              <a:rPr lang="en-US" sz="2800" dirty="0" smtClean="0">
                <a:latin typeface="Verdana" panose="020B0604030504040204" pitchFamily="34" charset="0"/>
                <a:ea typeface="Verdana" panose="020B0604030504040204" pitchFamily="34" charset="0"/>
                <a:cs typeface="Verdana" panose="020B0604030504040204" pitchFamily="34" charset="0"/>
              </a:rPr>
              <a:t>Get Business Ready</a:t>
            </a:r>
            <a:endParaRPr lang="en-US" sz="2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xmlns="" val="1074311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latin typeface="Verdana" panose="020B0604030504040204" pitchFamily="34" charset="0"/>
                <a:ea typeface="Verdana" panose="020B0604030504040204" pitchFamily="34" charset="0"/>
                <a:cs typeface="Verdana" panose="020B0604030504040204" pitchFamily="34" charset="0"/>
              </a:rPr>
              <a:t>Commercial Overview</a:t>
            </a:r>
            <a:endParaRPr lang="en-GB" sz="3600"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p:txBody>
          <a:bodyPr>
            <a:noAutofit/>
          </a:bodyPr>
          <a:lstStyle/>
          <a:p>
            <a:r>
              <a:rPr lang="en-GB" sz="1600" dirty="0" smtClean="0">
                <a:latin typeface="Verdana" panose="020B0604030504040204" pitchFamily="34" charset="0"/>
                <a:ea typeface="Verdana" panose="020B0604030504040204" pitchFamily="34" charset="0"/>
                <a:cs typeface="Verdana" panose="020B0604030504040204" pitchFamily="34" charset="0"/>
              </a:rPr>
              <a:t>Hosting a </a:t>
            </a:r>
            <a:r>
              <a:rPr lang="en-GB" sz="1600" dirty="0">
                <a:latin typeface="Verdana" panose="020B0604030504040204" pitchFamily="34" charset="0"/>
                <a:ea typeface="Verdana" panose="020B0604030504040204" pitchFamily="34" charset="0"/>
                <a:cs typeface="Verdana" panose="020B0604030504040204" pitchFamily="34" charset="0"/>
              </a:rPr>
              <a:t>world-class </a:t>
            </a:r>
            <a:r>
              <a:rPr lang="en-GB" sz="1600" dirty="0" smtClean="0">
                <a:latin typeface="Verdana" panose="020B0604030504040204" pitchFamily="34" charset="0"/>
                <a:ea typeface="Verdana" panose="020B0604030504040204" pitchFamily="34" charset="0"/>
                <a:cs typeface="Verdana" panose="020B0604030504040204" pitchFamily="34" charset="0"/>
              </a:rPr>
              <a:t> sporting  event  requires  the  support  of a  responsive  and  flexible  supplier  and sponsor network. This  network is  crucial  in providing the goods and services </a:t>
            </a:r>
            <a:r>
              <a:rPr lang="en-GB" sz="1600" dirty="0">
                <a:latin typeface="Verdana" panose="020B0604030504040204" pitchFamily="34" charset="0"/>
                <a:ea typeface="Verdana" panose="020B0604030504040204" pitchFamily="34" charset="0"/>
                <a:cs typeface="Verdana" panose="020B0604030504040204" pitchFamily="34" charset="0"/>
              </a:rPr>
              <a:t> </a:t>
            </a:r>
            <a:r>
              <a:rPr lang="en-GB" sz="1600" dirty="0" smtClean="0">
                <a:latin typeface="Verdana" panose="020B0604030504040204" pitchFamily="34" charset="0"/>
                <a:ea typeface="Verdana" panose="020B0604030504040204" pitchFamily="34" charset="0"/>
                <a:cs typeface="Verdana" panose="020B0604030504040204" pitchFamily="34" charset="0"/>
              </a:rPr>
              <a:t>necessary to </a:t>
            </a:r>
            <a:r>
              <a:rPr lang="en-GB" sz="1600" dirty="0">
                <a:latin typeface="Verdana" panose="020B0604030504040204" pitchFamily="34" charset="0"/>
                <a:ea typeface="Verdana" panose="020B0604030504040204" pitchFamily="34" charset="0"/>
                <a:cs typeface="Verdana" panose="020B0604030504040204" pitchFamily="34" charset="0"/>
              </a:rPr>
              <a:t>ensure  this </a:t>
            </a:r>
            <a:r>
              <a:rPr lang="en-GB" sz="1600" dirty="0" smtClean="0">
                <a:latin typeface="Verdana" panose="020B0604030504040204" pitchFamily="34" charset="0"/>
                <a:ea typeface="Verdana" panose="020B0604030504040204" pitchFamily="34" charset="0"/>
                <a:cs typeface="Verdana" panose="020B0604030504040204" pitchFamily="34" charset="0"/>
              </a:rPr>
              <a:t> much anticipated multi-sort event is successfully delivered.</a:t>
            </a:r>
          </a:p>
          <a:p>
            <a:pPr marL="0" indent="0">
              <a:buNone/>
            </a:pPr>
            <a:endParaRPr lang="en-GB" sz="16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GB" sz="1600" dirty="0" smtClean="0">
              <a:latin typeface="Verdana" panose="020B0604030504040204" pitchFamily="34" charset="0"/>
              <a:ea typeface="Verdana" panose="020B0604030504040204" pitchFamily="34" charset="0"/>
              <a:cs typeface="Verdana" panose="020B0604030504040204" pitchFamily="34" charset="0"/>
            </a:endParaRPr>
          </a:p>
          <a:p>
            <a:r>
              <a:rPr lang="en-GB" sz="1600" dirty="0" smtClean="0">
                <a:latin typeface="Verdana" panose="020B0604030504040204" pitchFamily="34" charset="0"/>
                <a:ea typeface="Verdana" panose="020B0604030504040204" pitchFamily="34" charset="0"/>
                <a:cs typeface="Verdana" panose="020B0604030504040204" pitchFamily="34" charset="0"/>
              </a:rPr>
              <a:t>It </a:t>
            </a:r>
            <a:r>
              <a:rPr lang="en-GB" sz="1600" dirty="0">
                <a:latin typeface="Verdana" panose="020B0604030504040204" pitchFamily="34" charset="0"/>
                <a:ea typeface="Verdana" panose="020B0604030504040204" pitchFamily="34" charset="0"/>
                <a:cs typeface="Verdana" panose="020B0604030504040204" pitchFamily="34" charset="0"/>
              </a:rPr>
              <a:t>is anticipated that Glasgow 2018s procurement activities will amount to  over one hundred  direct contracts  and a number of </a:t>
            </a:r>
            <a:r>
              <a:rPr lang="en-GB" sz="1600" dirty="0" smtClean="0">
                <a:latin typeface="Verdana" panose="020B0604030504040204" pitchFamily="34" charset="0"/>
                <a:ea typeface="Verdana" panose="020B0604030504040204" pitchFamily="34" charset="0"/>
                <a:cs typeface="Verdana" panose="020B0604030504040204" pitchFamily="34" charset="0"/>
              </a:rPr>
              <a:t>indirect sub-contract </a:t>
            </a:r>
            <a:r>
              <a:rPr lang="en-GB" sz="1600" dirty="0">
                <a:latin typeface="Verdana" panose="020B0604030504040204" pitchFamily="34" charset="0"/>
                <a:ea typeface="Verdana" panose="020B0604030504040204" pitchFamily="34" charset="0"/>
                <a:cs typeface="Verdana" panose="020B0604030504040204" pitchFamily="34" charset="0"/>
              </a:rPr>
              <a:t>opportunities being awarded. </a:t>
            </a:r>
            <a:endParaRPr lang="en-GB" sz="1600" dirty="0" smtClean="0">
              <a:latin typeface="Verdana" panose="020B0604030504040204" pitchFamily="34" charset="0"/>
              <a:ea typeface="Verdana" panose="020B0604030504040204" pitchFamily="34" charset="0"/>
              <a:cs typeface="Verdana" panose="020B0604030504040204" pitchFamily="34" charset="0"/>
            </a:endParaRPr>
          </a:p>
          <a:p>
            <a:endParaRPr lang="en-GB" sz="1600" dirty="0" smtClean="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GB" sz="1600" dirty="0">
              <a:latin typeface="Verdana" panose="020B0604030504040204" pitchFamily="34" charset="0"/>
              <a:ea typeface="Verdana" panose="020B0604030504040204" pitchFamily="34" charset="0"/>
              <a:cs typeface="Verdana" panose="020B0604030504040204" pitchFamily="34" charset="0"/>
            </a:endParaRPr>
          </a:p>
          <a:p>
            <a:r>
              <a:rPr lang="en-GB" sz="1600" dirty="0" smtClean="0">
                <a:latin typeface="Verdana" panose="020B0604030504040204" pitchFamily="34" charset="0"/>
                <a:ea typeface="Verdana" panose="020B0604030504040204" pitchFamily="34" charset="0"/>
                <a:cs typeface="Verdana" panose="020B0604030504040204" pitchFamily="34" charset="0"/>
              </a:rPr>
              <a:t>The </a:t>
            </a:r>
            <a:r>
              <a:rPr lang="en-GB" sz="1600" dirty="0">
                <a:latin typeface="Verdana" panose="020B0604030504040204" pitchFamily="34" charset="0"/>
                <a:ea typeface="Verdana" panose="020B0604030504040204" pitchFamily="34" charset="0"/>
                <a:cs typeface="Verdana" panose="020B0604030504040204" pitchFamily="34" charset="0"/>
              </a:rPr>
              <a:t>procurement programme for the Championships is already under way, but there is  still  plenty of time to become involved as the majority of contracts will be awarded throughout 2017 and </a:t>
            </a:r>
            <a:r>
              <a:rPr lang="en-GB" sz="1600" dirty="0" smtClean="0">
                <a:latin typeface="Verdana" panose="020B0604030504040204" pitchFamily="34" charset="0"/>
                <a:ea typeface="Verdana" panose="020B0604030504040204" pitchFamily="34" charset="0"/>
                <a:cs typeface="Verdana" panose="020B0604030504040204" pitchFamily="34" charset="0"/>
              </a:rPr>
              <a:t>2018.</a:t>
            </a:r>
          </a:p>
          <a:p>
            <a:pPr marL="0" indent="0">
              <a:buNone/>
            </a:pPr>
            <a:endParaRPr lang="en-GB" sz="16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GB" sz="1600" dirty="0" smtClean="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GB" sz="1100" dirty="0" smtClean="0">
              <a:latin typeface="Verdana" panose="020B0604030504040204" pitchFamily="34" charset="0"/>
              <a:ea typeface="Verdana" panose="020B0604030504040204" pitchFamily="34" charset="0"/>
              <a:cs typeface="Verdana" panose="020B0604030504040204" pitchFamily="34" charset="0"/>
            </a:endParaRPr>
          </a:p>
        </p:txBody>
      </p:sp>
      <p:pic>
        <p:nvPicPr>
          <p:cNvPr id="4" name="Picture 3" descr="pp page two.pdf"/>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90500"/>
            <a:ext cx="9144000" cy="6461615"/>
          </a:xfrm>
          <a:prstGeom prst="rect">
            <a:avLst/>
          </a:prstGeom>
        </p:spPr>
      </p:pic>
    </p:spTree>
    <p:extLst>
      <p:ext uri="{BB962C8B-B14F-4D97-AF65-F5344CB8AC3E}">
        <p14:creationId xmlns:p14="http://schemas.microsoft.com/office/powerpoint/2010/main" xmlns="" val="25908760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latin typeface="Verdana" panose="020B0604030504040204" pitchFamily="34" charset="0"/>
                <a:ea typeface="Verdana" panose="020B0604030504040204" pitchFamily="34" charset="0"/>
                <a:cs typeface="Verdana" panose="020B0604030504040204" pitchFamily="34" charset="0"/>
              </a:rPr>
              <a:t>Advertising our Opportunities</a:t>
            </a:r>
            <a:endParaRPr lang="en-GB" sz="3200"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p:txBody>
          <a:bodyPr>
            <a:normAutofit/>
          </a:bodyPr>
          <a:lstStyle/>
          <a:p>
            <a:r>
              <a:rPr lang="en-GB" sz="2100" dirty="0" smtClean="0">
                <a:latin typeface="Verdana" panose="020B0604030504040204" pitchFamily="34" charset="0"/>
                <a:ea typeface="Verdana" panose="020B0604030504040204" pitchFamily="34" charset="0"/>
                <a:cs typeface="Verdana" panose="020B0604030504040204" pitchFamily="34" charset="0"/>
              </a:rPr>
              <a:t>Glasgow 2018 will use Public Contracts Scotland  (PCS) to advertise our procurement opportunities. We need the support of businesses of all sizes so please get registered!</a:t>
            </a:r>
          </a:p>
          <a:p>
            <a:endParaRPr lang="en-GB" sz="2100" dirty="0" smtClean="0">
              <a:latin typeface="Verdana" panose="020B0604030504040204" pitchFamily="34" charset="0"/>
              <a:ea typeface="Verdana" panose="020B0604030504040204" pitchFamily="34" charset="0"/>
              <a:cs typeface="Verdana" panose="020B0604030504040204" pitchFamily="34" charset="0"/>
            </a:endParaRPr>
          </a:p>
          <a:p>
            <a:r>
              <a:rPr lang="en-GB" sz="2100" dirty="0" smtClean="0">
                <a:latin typeface="Verdana" panose="020B0604030504040204" pitchFamily="34" charset="0"/>
                <a:ea typeface="Verdana" panose="020B0604030504040204" pitchFamily="34" charset="0"/>
                <a:cs typeface="Verdana" panose="020B0604030504040204" pitchFamily="34" charset="0"/>
              </a:rPr>
              <a:t>Registration is free and easy </a:t>
            </a:r>
            <a:r>
              <a:rPr lang="en-GB" sz="2100" dirty="0" smtClean="0">
                <a:latin typeface="Verdana" panose="020B0604030504040204" pitchFamily="34" charset="0"/>
                <a:ea typeface="Verdana" panose="020B0604030504040204" pitchFamily="34" charset="0"/>
                <a:cs typeface="Verdana" panose="020B0604030504040204" pitchFamily="34" charset="0"/>
                <a:hlinkClick r:id="rId2"/>
              </a:rPr>
              <a:t>http</a:t>
            </a:r>
            <a:r>
              <a:rPr lang="en-GB" sz="2100" dirty="0">
                <a:latin typeface="Verdana" panose="020B0604030504040204" pitchFamily="34" charset="0"/>
                <a:ea typeface="Verdana" panose="020B0604030504040204" pitchFamily="34" charset="0"/>
                <a:cs typeface="Verdana" panose="020B0604030504040204" pitchFamily="34" charset="0"/>
                <a:hlinkClick r:id="rId2"/>
              </a:rPr>
              <a:t>://www.publiccontractsscotland.gov.uk</a:t>
            </a:r>
            <a:r>
              <a:rPr lang="en-GB" sz="2100" dirty="0" smtClean="0">
                <a:latin typeface="Verdana" panose="020B0604030504040204" pitchFamily="34" charset="0"/>
                <a:ea typeface="Verdana" panose="020B0604030504040204" pitchFamily="34" charset="0"/>
                <a:cs typeface="Verdana" panose="020B0604030504040204" pitchFamily="34" charset="0"/>
                <a:hlinkClick r:id="rId2"/>
              </a:rPr>
              <a:t>/</a:t>
            </a:r>
            <a:endParaRPr lang="en-GB" sz="2100" dirty="0" smtClean="0">
              <a:latin typeface="Verdana" panose="020B0604030504040204" pitchFamily="34" charset="0"/>
              <a:ea typeface="Verdana" panose="020B0604030504040204" pitchFamily="34" charset="0"/>
              <a:cs typeface="Verdana" panose="020B0604030504040204" pitchFamily="34" charset="0"/>
            </a:endParaRPr>
          </a:p>
          <a:p>
            <a:endParaRPr lang="en-GB" sz="2100" dirty="0" smtClean="0">
              <a:latin typeface="Verdana" panose="020B0604030504040204" pitchFamily="34" charset="0"/>
              <a:ea typeface="Verdana" panose="020B0604030504040204" pitchFamily="34" charset="0"/>
              <a:cs typeface="Verdana" panose="020B0604030504040204" pitchFamily="34" charset="0"/>
            </a:endParaRPr>
          </a:p>
          <a:p>
            <a:r>
              <a:rPr lang="en-GB" sz="2100" dirty="0" smtClean="0">
                <a:latin typeface="Verdana" panose="020B0604030504040204" pitchFamily="34" charset="0"/>
                <a:ea typeface="Verdana" panose="020B0604030504040204" pitchFamily="34" charset="0"/>
                <a:cs typeface="Verdana" panose="020B0604030504040204" pitchFamily="34" charset="0"/>
              </a:rPr>
              <a:t>PCS have two portals – one for </a:t>
            </a:r>
            <a:r>
              <a:rPr lang="en-GB" sz="2100" u="sng" dirty="0" smtClean="0">
                <a:latin typeface="Verdana" panose="020B0604030504040204" pitchFamily="34" charset="0"/>
                <a:ea typeface="Verdana" panose="020B0604030504040204" pitchFamily="34" charset="0"/>
                <a:cs typeface="Verdana" panose="020B0604030504040204" pitchFamily="34" charset="0"/>
              </a:rPr>
              <a:t>Advertising</a:t>
            </a:r>
            <a:r>
              <a:rPr lang="en-GB" sz="2100" dirty="0" smtClean="0">
                <a:latin typeface="Verdana" panose="020B0604030504040204" pitchFamily="34" charset="0"/>
                <a:ea typeface="Verdana" panose="020B0604030504040204" pitchFamily="34" charset="0"/>
                <a:cs typeface="Verdana" panose="020B0604030504040204" pitchFamily="34" charset="0"/>
              </a:rPr>
              <a:t> and one for </a:t>
            </a:r>
            <a:r>
              <a:rPr lang="en-GB" sz="2100" u="sng" dirty="0" smtClean="0">
                <a:latin typeface="Verdana" panose="020B0604030504040204" pitchFamily="34" charset="0"/>
                <a:ea typeface="Verdana" panose="020B0604030504040204" pitchFamily="34" charset="0"/>
                <a:cs typeface="Verdana" panose="020B0604030504040204" pitchFamily="34" charset="0"/>
              </a:rPr>
              <a:t>Tendering</a:t>
            </a:r>
            <a:r>
              <a:rPr lang="en-GB" sz="2100" dirty="0" smtClean="0">
                <a:latin typeface="Verdana" panose="020B0604030504040204" pitchFamily="34" charset="0"/>
                <a:ea typeface="Verdana" panose="020B0604030504040204" pitchFamily="34" charset="0"/>
                <a:cs typeface="Verdana" panose="020B0604030504040204" pitchFamily="34" charset="0"/>
              </a:rPr>
              <a:t>.</a:t>
            </a:r>
            <a:r>
              <a:rPr lang="en-GB" sz="2100" dirty="0">
                <a:latin typeface="Verdana" panose="020B0604030504040204" pitchFamily="34" charset="0"/>
                <a:ea typeface="Verdana" panose="020B0604030504040204" pitchFamily="34" charset="0"/>
                <a:cs typeface="Verdana" panose="020B0604030504040204" pitchFamily="34" charset="0"/>
              </a:rPr>
              <a:t> Both portals have different login </a:t>
            </a:r>
            <a:r>
              <a:rPr lang="en-GB" sz="2100" dirty="0" smtClean="0">
                <a:latin typeface="Verdana" panose="020B0604030504040204" pitchFamily="34" charset="0"/>
                <a:ea typeface="Verdana" panose="020B0604030504040204" pitchFamily="34" charset="0"/>
                <a:cs typeface="Verdana" panose="020B0604030504040204" pitchFamily="34" charset="0"/>
              </a:rPr>
              <a:t>websites so please </a:t>
            </a:r>
            <a:r>
              <a:rPr lang="en-GB" sz="2100" dirty="0">
                <a:latin typeface="Verdana" panose="020B0604030504040204" pitchFamily="34" charset="0"/>
                <a:ea typeface="Verdana" panose="020B0604030504040204" pitchFamily="34" charset="0"/>
                <a:cs typeface="Verdana" panose="020B0604030504040204" pitchFamily="34" charset="0"/>
              </a:rPr>
              <a:t>ensure you register with </a:t>
            </a:r>
            <a:r>
              <a:rPr lang="en-GB" sz="2100" dirty="0" smtClean="0">
                <a:latin typeface="Verdana" panose="020B0604030504040204" pitchFamily="34" charset="0"/>
                <a:ea typeface="Verdana" panose="020B0604030504040204" pitchFamily="34" charset="0"/>
                <a:cs typeface="Verdana" panose="020B0604030504040204" pitchFamily="34" charset="0"/>
              </a:rPr>
              <a:t>both</a:t>
            </a:r>
          </a:p>
          <a:p>
            <a:endParaRPr lang="en-GB" dirty="0">
              <a:latin typeface="Verdana" panose="020B0604030504040204" pitchFamily="34" charset="0"/>
              <a:ea typeface="Verdana" panose="020B0604030504040204" pitchFamily="34" charset="0"/>
              <a:cs typeface="Verdana" panose="020B0604030504040204" pitchFamily="34" charset="0"/>
            </a:endParaRPr>
          </a:p>
          <a:p>
            <a:endParaRPr lang="en-GB" dirty="0"/>
          </a:p>
        </p:txBody>
      </p:sp>
      <p:pic>
        <p:nvPicPr>
          <p:cNvPr id="4" name="Picture 3" descr="pp page two.pdf"/>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190500"/>
            <a:ext cx="9144000" cy="6461615"/>
          </a:xfrm>
          <a:prstGeom prst="rect">
            <a:avLst/>
          </a:prstGeom>
        </p:spPr>
      </p:pic>
    </p:spTree>
    <p:extLst>
      <p:ext uri="{BB962C8B-B14F-4D97-AF65-F5344CB8AC3E}">
        <p14:creationId xmlns:p14="http://schemas.microsoft.com/office/powerpoint/2010/main" xmlns="" val="26785092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latin typeface="Verdana" panose="020B0604030504040204" pitchFamily="34" charset="0"/>
                <a:ea typeface="Verdana" panose="020B0604030504040204" pitchFamily="34" charset="0"/>
                <a:cs typeface="Verdana" panose="020B0604030504040204" pitchFamily="34" charset="0"/>
              </a:rPr>
              <a:t>Advertising our Opportunities</a:t>
            </a:r>
            <a:endParaRPr lang="en-GB" sz="3200" dirty="0"/>
          </a:p>
        </p:txBody>
      </p:sp>
      <p:sp>
        <p:nvSpPr>
          <p:cNvPr id="3" name="Content Placeholder 2"/>
          <p:cNvSpPr>
            <a:spLocks noGrp="1"/>
          </p:cNvSpPr>
          <p:nvPr>
            <p:ph idx="1"/>
          </p:nvPr>
        </p:nvSpPr>
        <p:spPr/>
        <p:txBody>
          <a:bodyPr/>
          <a:lstStyle/>
          <a:p>
            <a:r>
              <a:rPr lang="en-GB" sz="1800" dirty="0" smtClean="0">
                <a:latin typeface="Verdana" panose="020B0604030504040204" pitchFamily="34" charset="0"/>
                <a:ea typeface="Verdana" panose="020B0604030504040204" pitchFamily="34" charset="0"/>
                <a:cs typeface="Verdana" panose="020B0604030504040204" pitchFamily="34" charset="0"/>
              </a:rPr>
              <a:t>PCS Advertising Portal Home Page  (PCS-A)</a:t>
            </a:r>
          </a:p>
          <a:p>
            <a:pPr marL="0" indent="0">
              <a:buNone/>
            </a:pPr>
            <a:endParaRPr lang="en-GB"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70560" y="2100943"/>
            <a:ext cx="7741920" cy="343117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Picture 5" descr="pp page two.pdf"/>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190500"/>
            <a:ext cx="9144000" cy="6461615"/>
          </a:xfrm>
          <a:prstGeom prst="rect">
            <a:avLst/>
          </a:prstGeom>
        </p:spPr>
      </p:pic>
    </p:spTree>
    <p:extLst>
      <p:ext uri="{BB962C8B-B14F-4D97-AF65-F5344CB8AC3E}">
        <p14:creationId xmlns:p14="http://schemas.microsoft.com/office/powerpoint/2010/main" xmlns="" val="7598312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latin typeface="Verdana" panose="020B0604030504040204" pitchFamily="34" charset="0"/>
                <a:ea typeface="Verdana" panose="020B0604030504040204" pitchFamily="34" charset="0"/>
                <a:cs typeface="Verdana" panose="020B0604030504040204" pitchFamily="34" charset="0"/>
              </a:rPr>
              <a:t>Advertising our Opportunities</a:t>
            </a:r>
            <a:endParaRPr lang="en-GB" sz="3200" dirty="0"/>
          </a:p>
        </p:txBody>
      </p:sp>
      <p:sp>
        <p:nvSpPr>
          <p:cNvPr id="3" name="Content Placeholder 2"/>
          <p:cNvSpPr>
            <a:spLocks noGrp="1"/>
          </p:cNvSpPr>
          <p:nvPr>
            <p:ph idx="1"/>
          </p:nvPr>
        </p:nvSpPr>
        <p:spPr/>
        <p:txBody>
          <a:bodyPr/>
          <a:lstStyle/>
          <a:p>
            <a:r>
              <a:rPr lang="en-GB" sz="1800" dirty="0" smtClean="0">
                <a:latin typeface="Verdana" panose="020B0604030504040204" pitchFamily="34" charset="0"/>
                <a:ea typeface="Verdana" panose="020B0604030504040204" pitchFamily="34" charset="0"/>
                <a:cs typeface="Verdana" panose="020B0604030504040204" pitchFamily="34" charset="0"/>
              </a:rPr>
              <a:t>PCS Tendering Portal Home Page  - (PCS-T)</a:t>
            </a:r>
          </a:p>
          <a:p>
            <a:pPr marL="0" indent="0">
              <a:buNone/>
            </a:pPr>
            <a:endParaRPr lang="en-GB"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46760" y="2133600"/>
            <a:ext cx="7635240" cy="36271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4" descr="pp page two.pdf"/>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190500"/>
            <a:ext cx="9144000" cy="6461615"/>
          </a:xfrm>
          <a:prstGeom prst="rect">
            <a:avLst/>
          </a:prstGeom>
        </p:spPr>
      </p:pic>
    </p:spTree>
    <p:extLst>
      <p:ext uri="{BB962C8B-B14F-4D97-AF65-F5344CB8AC3E}">
        <p14:creationId xmlns:p14="http://schemas.microsoft.com/office/powerpoint/2010/main" xmlns="" val="23074738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latin typeface="Verdana" panose="020B0604030504040204" pitchFamily="34" charset="0"/>
                <a:ea typeface="Verdana" panose="020B0604030504040204" pitchFamily="34" charset="0"/>
                <a:cs typeface="Verdana" panose="020B0604030504040204" pitchFamily="34" charset="0"/>
              </a:rPr>
              <a:t>Procurement Thresholds</a:t>
            </a:r>
            <a:endParaRPr lang="en-GB" sz="3200"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p:txBody>
          <a:bodyPr>
            <a:normAutofit/>
          </a:bodyPr>
          <a:lstStyle/>
          <a:p>
            <a:pPr marL="0" indent="0">
              <a:buNone/>
            </a:pPr>
            <a:endParaRPr lang="en-GB" sz="2400" dirty="0" smtClean="0">
              <a:latin typeface="Verdana" panose="020B0604030504040204" pitchFamily="34" charset="0"/>
              <a:ea typeface="Verdana" panose="020B0604030504040204" pitchFamily="34" charset="0"/>
              <a:cs typeface="Verdana" panose="020B0604030504040204" pitchFamily="34" charset="0"/>
            </a:endParaRPr>
          </a:p>
          <a:p>
            <a:r>
              <a:rPr lang="en-GB" sz="1800" dirty="0" smtClean="0">
                <a:latin typeface="Verdana" panose="020B0604030504040204" pitchFamily="34" charset="0"/>
                <a:ea typeface="Verdana" panose="020B0604030504040204" pitchFamily="34" charset="0"/>
                <a:cs typeface="Verdana" panose="020B0604030504040204" pitchFamily="34" charset="0"/>
              </a:rPr>
              <a:t>Contract opportunities of up to £50k will be published as a </a:t>
            </a:r>
            <a:r>
              <a:rPr lang="en-GB" sz="1800" dirty="0">
                <a:latin typeface="Verdana" panose="020B0604030504040204" pitchFamily="34" charset="0"/>
                <a:ea typeface="Verdana" panose="020B0604030504040204" pitchFamily="34" charset="0"/>
                <a:cs typeface="Verdana" panose="020B0604030504040204" pitchFamily="34" charset="0"/>
              </a:rPr>
              <a:t>Q</a:t>
            </a:r>
            <a:r>
              <a:rPr lang="en-GB" sz="1800" dirty="0" smtClean="0">
                <a:latin typeface="Verdana" panose="020B0604030504040204" pitchFamily="34" charset="0"/>
                <a:ea typeface="Verdana" panose="020B0604030504040204" pitchFamily="34" charset="0"/>
                <a:cs typeface="Verdana" panose="020B0604030504040204" pitchFamily="34" charset="0"/>
              </a:rPr>
              <a:t>uick </a:t>
            </a:r>
            <a:r>
              <a:rPr lang="en-GB" sz="1800" dirty="0">
                <a:latin typeface="Verdana" panose="020B0604030504040204" pitchFamily="34" charset="0"/>
                <a:ea typeface="Verdana" panose="020B0604030504040204" pitchFamily="34" charset="0"/>
                <a:cs typeface="Verdana" panose="020B0604030504040204" pitchFamily="34" charset="0"/>
              </a:rPr>
              <a:t>Q</a:t>
            </a:r>
            <a:r>
              <a:rPr lang="en-GB" sz="1800" dirty="0" smtClean="0">
                <a:latin typeface="Verdana" panose="020B0604030504040204" pitchFamily="34" charset="0"/>
                <a:ea typeface="Verdana" panose="020B0604030504040204" pitchFamily="34" charset="0"/>
                <a:cs typeface="Verdana" panose="020B0604030504040204" pitchFamily="34" charset="0"/>
              </a:rPr>
              <a:t>uote via PCS – A</a:t>
            </a:r>
          </a:p>
          <a:p>
            <a:endParaRPr lang="en-GB" sz="1800" dirty="0" smtClean="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GB" sz="1800" dirty="0" smtClean="0">
              <a:latin typeface="Verdana" panose="020B0604030504040204" pitchFamily="34" charset="0"/>
              <a:ea typeface="Verdana" panose="020B0604030504040204" pitchFamily="34" charset="0"/>
              <a:cs typeface="Verdana" panose="020B0604030504040204" pitchFamily="34" charset="0"/>
            </a:endParaRPr>
          </a:p>
          <a:p>
            <a:r>
              <a:rPr lang="en-GB" sz="1800" dirty="0" smtClean="0">
                <a:latin typeface="Verdana" panose="020B0604030504040204" pitchFamily="34" charset="0"/>
                <a:ea typeface="Verdana" panose="020B0604030504040204" pitchFamily="34" charset="0"/>
                <a:cs typeface="Verdana" panose="020B0604030504040204" pitchFamily="34" charset="0"/>
              </a:rPr>
              <a:t>Contract opportunities of between £50k - £163k will be advertised under PCS-A (National) but published via Public Contracts Scotland</a:t>
            </a:r>
          </a:p>
          <a:p>
            <a:pPr marL="0" indent="0">
              <a:buNone/>
            </a:pPr>
            <a:endParaRPr lang="en-GB" sz="18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GB" sz="1800" dirty="0" smtClean="0">
              <a:latin typeface="Verdana" panose="020B0604030504040204" pitchFamily="34" charset="0"/>
              <a:ea typeface="Verdana" panose="020B0604030504040204" pitchFamily="34" charset="0"/>
              <a:cs typeface="Verdana" panose="020B0604030504040204" pitchFamily="34" charset="0"/>
            </a:endParaRPr>
          </a:p>
          <a:p>
            <a:r>
              <a:rPr lang="en-GB" sz="1800" dirty="0" smtClean="0">
                <a:latin typeface="Verdana" panose="020B0604030504040204" pitchFamily="34" charset="0"/>
                <a:ea typeface="Verdana" panose="020B0604030504040204" pitchFamily="34" charset="0"/>
                <a:cs typeface="Verdana" panose="020B0604030504040204" pitchFamily="34" charset="0"/>
              </a:rPr>
              <a:t>Contract opportunities over £163k will be advertised on PCS-A (OJEU) and published on PCS-T</a:t>
            </a:r>
            <a:endParaRPr lang="en-GB" sz="1800" dirty="0">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descr="pp page two.pdf"/>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90500"/>
            <a:ext cx="9144000" cy="6461615"/>
          </a:xfrm>
          <a:prstGeom prst="rect">
            <a:avLst/>
          </a:prstGeom>
        </p:spPr>
      </p:pic>
    </p:spTree>
    <p:extLst>
      <p:ext uri="{BB962C8B-B14F-4D97-AF65-F5344CB8AC3E}">
        <p14:creationId xmlns:p14="http://schemas.microsoft.com/office/powerpoint/2010/main" xmlns="" val="13644515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TotalTime>
  <Words>1611</Words>
  <Application>Microsoft Office PowerPoint</Application>
  <PresentationFormat>On-screen Show (4:3)</PresentationFormat>
  <Paragraphs>255</Paragraphs>
  <Slides>32</Slides>
  <Notes>10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Slide 1</vt:lpstr>
      <vt:lpstr>Kevin Rush</vt:lpstr>
      <vt:lpstr>Gary Stewart</vt:lpstr>
      <vt:lpstr>Commercial Opportunities with Glasgow 2018 European Championships  Get Business Ready</vt:lpstr>
      <vt:lpstr>Commercial Overview</vt:lpstr>
      <vt:lpstr>Advertising our Opportunities</vt:lpstr>
      <vt:lpstr>Advertising our Opportunities</vt:lpstr>
      <vt:lpstr>Advertising our Opportunities</vt:lpstr>
      <vt:lpstr>Procurement Thresholds</vt:lpstr>
      <vt:lpstr>Commodity Classification</vt:lpstr>
      <vt:lpstr>Our Requirements</vt:lpstr>
      <vt:lpstr>Tendering and Evaluation Process</vt:lpstr>
      <vt:lpstr>Tendering and Evaluation Process -Community Benefits</vt:lpstr>
      <vt:lpstr>Tendering and Evaluation Process   Fair Work Practices</vt:lpstr>
      <vt:lpstr>Tendering and Evaluation Process   Sponsorship and Value in Kind</vt:lpstr>
      <vt:lpstr>Questions ? </vt:lpstr>
      <vt:lpstr>Gillian Cameron</vt:lpstr>
      <vt:lpstr>Glasgow 2018 European Championships  </vt:lpstr>
      <vt:lpstr>Slide 19</vt:lpstr>
      <vt:lpstr>Slide 20</vt:lpstr>
      <vt:lpstr>Slide 21</vt:lpstr>
      <vt:lpstr>Slide 22</vt:lpstr>
      <vt:lpstr>Slide 23</vt:lpstr>
      <vt:lpstr>Slide 24</vt:lpstr>
      <vt:lpstr>Slide 25</vt:lpstr>
      <vt:lpstr>Slide 26</vt:lpstr>
      <vt:lpstr>Slide 27</vt:lpstr>
      <vt:lpstr>Slide 28</vt:lpstr>
      <vt:lpstr>Slide 29</vt:lpstr>
      <vt:lpstr>Get Ready for Glasgow 2018 European Championships</vt:lpstr>
      <vt:lpstr>Meet the Buyer 2017 </vt:lpstr>
      <vt:lpstr>Slide 32</vt:lpstr>
    </vt:vector>
  </TitlesOfParts>
  <Company>Forty Designn Limited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Ian Neilson</dc:creator>
  <cp:lastModifiedBy>bakerj</cp:lastModifiedBy>
  <cp:revision>13</cp:revision>
  <dcterms:created xsi:type="dcterms:W3CDTF">2016-02-22T16:46:47Z</dcterms:created>
  <dcterms:modified xsi:type="dcterms:W3CDTF">2016-10-28T14:44:58Z</dcterms:modified>
</cp:coreProperties>
</file>